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1"/>
  </p:notesMasterIdLst>
  <p:handoutMasterIdLst>
    <p:handoutMasterId r:id="rId52"/>
  </p:handoutMasterIdLst>
  <p:sldIdLst>
    <p:sldId id="256" r:id="rId4"/>
    <p:sldId id="257" r:id="rId5"/>
    <p:sldId id="289" r:id="rId6"/>
    <p:sldId id="291" r:id="rId7"/>
    <p:sldId id="288" r:id="rId8"/>
    <p:sldId id="316" r:id="rId9"/>
    <p:sldId id="315" r:id="rId10"/>
    <p:sldId id="292" r:id="rId11"/>
    <p:sldId id="258" r:id="rId12"/>
    <p:sldId id="284" r:id="rId13"/>
    <p:sldId id="260" r:id="rId14"/>
    <p:sldId id="293" r:id="rId15"/>
    <p:sldId id="319" r:id="rId16"/>
    <p:sldId id="317" r:id="rId17"/>
    <p:sldId id="268" r:id="rId18"/>
    <p:sldId id="269" r:id="rId19"/>
    <p:sldId id="270" r:id="rId20"/>
    <p:sldId id="277" r:id="rId21"/>
    <p:sldId id="271" r:id="rId22"/>
    <p:sldId id="278" r:id="rId23"/>
    <p:sldId id="274" r:id="rId24"/>
    <p:sldId id="287" r:id="rId25"/>
    <p:sldId id="275" r:id="rId26"/>
    <p:sldId id="285" r:id="rId27"/>
    <p:sldId id="280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272" r:id="rId5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F7DA6-1239-4B9E-A9BF-40F5D10B1847}" type="doc">
      <dgm:prSet loTypeId="urn:microsoft.com/office/officeart/2005/8/layout/cycle7" loCatId="cycle" qsTypeId="urn:microsoft.com/office/officeart/2005/8/quickstyle/3d2#1" qsCatId="3D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1BF99921-108A-4D34-A131-2711F93DA070}">
      <dgm:prSet phldrT="[Tekst]"/>
      <dgm:spPr/>
      <dgm:t>
        <a:bodyPr/>
        <a:lstStyle/>
        <a:p>
          <a: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Warunki wjazdu obywateli państw trzecich</a:t>
          </a:r>
          <a:endParaRPr lang="pl-PL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A9CEEF5-7600-4218-8E97-E75D008306C7}" type="parTrans" cxnId="{ABD5FBB9-3803-464C-84BF-A9939FD445A4}">
      <dgm:prSet/>
      <dgm:spPr/>
      <dgm:t>
        <a:bodyPr/>
        <a:lstStyle/>
        <a:p>
          <a:endParaRPr lang="pl-PL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CE76216-2420-4B3A-953D-8088FEE86B1D}" type="sibTrans" cxnId="{ABD5FBB9-3803-464C-84BF-A9939FD445A4}">
      <dgm:prSet/>
      <dgm:spPr/>
      <dgm:t>
        <a:bodyPr/>
        <a:lstStyle/>
        <a:p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4AEE7E4-E297-485A-B02E-FB826958CDB6}">
      <dgm:prSet phldrT="[Tekst]"/>
      <dgm:spPr/>
      <dgm:t>
        <a:bodyPr/>
        <a:lstStyle/>
        <a:p>
          <a: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Pobyt długoterminowy </a:t>
          </a:r>
          <a:b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– ustawa </a:t>
          </a:r>
          <a:b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 cudzoziemcach</a:t>
          </a:r>
          <a:endParaRPr lang="pl-PL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A53DA85-57EB-47D8-A470-9A3698246CC1}" type="parTrans" cxnId="{623FF276-C90F-4E97-9878-1DABC4077176}">
      <dgm:prSet/>
      <dgm:spPr/>
      <dgm:t>
        <a:bodyPr/>
        <a:lstStyle/>
        <a:p>
          <a:endParaRPr lang="pl-PL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89DE2E1-C711-47B9-9405-FB68BC2D8571}" type="sibTrans" cxnId="{623FF276-C90F-4E97-9878-1DABC4077176}">
      <dgm:prSet/>
      <dgm:spPr/>
      <dgm:t>
        <a:bodyPr/>
        <a:lstStyle/>
        <a:p>
          <a:endParaRPr lang="pl-PL" dirty="0"/>
        </a:p>
      </dgm:t>
    </dgm:pt>
    <dgm:pt modelId="{683B454E-16BB-4BF3-BDBD-6DBAB2E7195B}">
      <dgm:prSet phldrT="[Tekst]"/>
      <dgm:spPr/>
      <dgm:t>
        <a:bodyPr/>
        <a:lstStyle/>
        <a:p>
          <a:pPr algn="ctr"/>
          <a:r>
            <a:rPr lang="pl-PL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Pobyt krótkoterminowy – rozporządzenie 2016/399 kodeks graniczny </a:t>
          </a:r>
          <a:r>
            <a:rPr lang="pl-PL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Schengen</a:t>
          </a:r>
          <a:endParaRPr lang="pl-PL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AE70168-EBB0-458C-B14C-7F58DC6ABB10}" type="parTrans" cxnId="{23B1D8A8-F0A9-466B-B58B-B808D6D76531}">
      <dgm:prSet/>
      <dgm:spPr/>
      <dgm:t>
        <a:bodyPr/>
        <a:lstStyle/>
        <a:p>
          <a:endParaRPr lang="pl-PL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05CD6D-0CB2-42C1-9040-FFFD7D7E90F1}" type="sibTrans" cxnId="{23B1D8A8-F0A9-466B-B58B-B808D6D76531}">
      <dgm:prSet/>
      <dgm:spPr/>
      <dgm:t>
        <a:bodyPr/>
        <a:lstStyle/>
        <a:p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4AE6CE-D088-473F-9D49-5EF468757E75}" type="pres">
      <dgm:prSet presAssocID="{80AF7DA6-1239-4B9E-A9BF-40F5D10B18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66EEDB-7706-4B72-9342-D6261218860E}" type="pres">
      <dgm:prSet presAssocID="{1BF99921-108A-4D34-A131-2711F93DA070}" presName="node" presStyleLbl="node1" presStyleIdx="0" presStyleCnt="3" custRadScaleRad="99484" custRadScaleInc="-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66F08E-DBC9-41AE-A55B-DE47B53FBF05}" type="pres">
      <dgm:prSet presAssocID="{FCE76216-2420-4B3A-953D-8088FEE86B1D}" presName="sibTrans" presStyleLbl="sibTrans2D1" presStyleIdx="0" presStyleCnt="3"/>
      <dgm:spPr/>
      <dgm:t>
        <a:bodyPr/>
        <a:lstStyle/>
        <a:p>
          <a:endParaRPr lang="pl-PL"/>
        </a:p>
      </dgm:t>
    </dgm:pt>
    <dgm:pt modelId="{0C902310-C53F-42B2-A1CE-6EF48A09876D}" type="pres">
      <dgm:prSet presAssocID="{FCE76216-2420-4B3A-953D-8088FEE86B1D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78F62BAC-68E6-4156-8312-31B37B82F4F6}" type="pres">
      <dgm:prSet presAssocID="{D4AEE7E4-E297-485A-B02E-FB826958CD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588B3C-E630-454E-BD96-99B54F5FC127}" type="pres">
      <dgm:prSet presAssocID="{589DE2E1-C711-47B9-9405-FB68BC2D8571}" presName="sibTrans" presStyleLbl="sibTrans2D1" presStyleIdx="1" presStyleCnt="3" custScaleX="82645" custScaleY="82645"/>
      <dgm:spPr/>
      <dgm:t>
        <a:bodyPr/>
        <a:lstStyle/>
        <a:p>
          <a:endParaRPr lang="pl-PL"/>
        </a:p>
      </dgm:t>
    </dgm:pt>
    <dgm:pt modelId="{0E026C4E-58EC-4A7B-8326-A9AD845E1CDD}" type="pres">
      <dgm:prSet presAssocID="{589DE2E1-C711-47B9-9405-FB68BC2D8571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B4AB27EB-ED5A-4EC0-ADF4-3491C9104663}" type="pres">
      <dgm:prSet presAssocID="{683B454E-16BB-4BF3-BDBD-6DBAB2E719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293A3-D77B-452A-B096-03DED7F0FA3E}" type="pres">
      <dgm:prSet presAssocID="{B505CD6D-0CB2-42C1-9040-FFFD7D7E90F1}" presName="sibTrans" presStyleLbl="sibTrans2D1" presStyleIdx="2" presStyleCnt="3"/>
      <dgm:spPr/>
      <dgm:t>
        <a:bodyPr/>
        <a:lstStyle/>
        <a:p>
          <a:endParaRPr lang="pl-PL"/>
        </a:p>
      </dgm:t>
    </dgm:pt>
    <dgm:pt modelId="{42FC85AF-09BA-41AA-8553-3EFCB1D6DF2B}" type="pres">
      <dgm:prSet presAssocID="{B505CD6D-0CB2-42C1-9040-FFFD7D7E90F1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4E304432-9543-4580-8C06-26F575394E14}" type="presOf" srcId="{B505CD6D-0CB2-42C1-9040-FFFD7D7E90F1}" destId="{42FC85AF-09BA-41AA-8553-3EFCB1D6DF2B}" srcOrd="1" destOrd="0" presId="urn:microsoft.com/office/officeart/2005/8/layout/cycle7"/>
    <dgm:cxn modelId="{623FF276-C90F-4E97-9878-1DABC4077176}" srcId="{80AF7DA6-1239-4B9E-A9BF-40F5D10B1847}" destId="{D4AEE7E4-E297-485A-B02E-FB826958CDB6}" srcOrd="1" destOrd="0" parTransId="{AA53DA85-57EB-47D8-A470-9A3698246CC1}" sibTransId="{589DE2E1-C711-47B9-9405-FB68BC2D8571}"/>
    <dgm:cxn modelId="{23B1D8A8-F0A9-466B-B58B-B808D6D76531}" srcId="{80AF7DA6-1239-4B9E-A9BF-40F5D10B1847}" destId="{683B454E-16BB-4BF3-BDBD-6DBAB2E7195B}" srcOrd="2" destOrd="0" parTransId="{4AE70168-EBB0-458C-B14C-7F58DC6ABB10}" sibTransId="{B505CD6D-0CB2-42C1-9040-FFFD7D7E90F1}"/>
    <dgm:cxn modelId="{4372E1C1-EA89-42AD-9132-83A4009581F4}" type="presOf" srcId="{80AF7DA6-1239-4B9E-A9BF-40F5D10B1847}" destId="{354AE6CE-D088-473F-9D49-5EF468757E75}" srcOrd="0" destOrd="0" presId="urn:microsoft.com/office/officeart/2005/8/layout/cycle7"/>
    <dgm:cxn modelId="{8583210B-16FF-4A8E-B528-55017A048D64}" type="presOf" srcId="{589DE2E1-C711-47B9-9405-FB68BC2D8571}" destId="{AC588B3C-E630-454E-BD96-99B54F5FC127}" srcOrd="0" destOrd="0" presId="urn:microsoft.com/office/officeart/2005/8/layout/cycle7"/>
    <dgm:cxn modelId="{EDB9258B-B03A-44BC-90EE-C78BE08C7CFB}" type="presOf" srcId="{FCE76216-2420-4B3A-953D-8088FEE86B1D}" destId="{0C902310-C53F-42B2-A1CE-6EF48A09876D}" srcOrd="1" destOrd="0" presId="urn:microsoft.com/office/officeart/2005/8/layout/cycle7"/>
    <dgm:cxn modelId="{2842F577-559F-4775-8B67-533C161F2EBE}" type="presOf" srcId="{589DE2E1-C711-47B9-9405-FB68BC2D8571}" destId="{0E026C4E-58EC-4A7B-8326-A9AD845E1CDD}" srcOrd="1" destOrd="0" presId="urn:microsoft.com/office/officeart/2005/8/layout/cycle7"/>
    <dgm:cxn modelId="{4DF3073A-A9EF-47DE-9F31-187DDDE0300B}" type="presOf" srcId="{D4AEE7E4-E297-485A-B02E-FB826958CDB6}" destId="{78F62BAC-68E6-4156-8312-31B37B82F4F6}" srcOrd="0" destOrd="0" presId="urn:microsoft.com/office/officeart/2005/8/layout/cycle7"/>
    <dgm:cxn modelId="{201561AD-9150-492C-99BE-D4AA8AFDF9A5}" type="presOf" srcId="{B505CD6D-0CB2-42C1-9040-FFFD7D7E90F1}" destId="{2DD293A3-D77B-452A-B096-03DED7F0FA3E}" srcOrd="0" destOrd="0" presId="urn:microsoft.com/office/officeart/2005/8/layout/cycle7"/>
    <dgm:cxn modelId="{6D8A0EC5-1575-455F-82FB-77F349861AF0}" type="presOf" srcId="{683B454E-16BB-4BF3-BDBD-6DBAB2E7195B}" destId="{B4AB27EB-ED5A-4EC0-ADF4-3491C9104663}" srcOrd="0" destOrd="0" presId="urn:microsoft.com/office/officeart/2005/8/layout/cycle7"/>
    <dgm:cxn modelId="{ABD5FBB9-3803-464C-84BF-A9939FD445A4}" srcId="{80AF7DA6-1239-4B9E-A9BF-40F5D10B1847}" destId="{1BF99921-108A-4D34-A131-2711F93DA070}" srcOrd="0" destOrd="0" parTransId="{BA9CEEF5-7600-4218-8E97-E75D008306C7}" sibTransId="{FCE76216-2420-4B3A-953D-8088FEE86B1D}"/>
    <dgm:cxn modelId="{A14E979E-0EC7-47C4-8EF6-F2432130C7FC}" type="presOf" srcId="{FCE76216-2420-4B3A-953D-8088FEE86B1D}" destId="{6666F08E-DBC9-41AE-A55B-DE47B53FBF05}" srcOrd="0" destOrd="0" presId="urn:microsoft.com/office/officeart/2005/8/layout/cycle7"/>
    <dgm:cxn modelId="{81B97F5C-6275-4116-9760-AC383B76017C}" type="presOf" srcId="{1BF99921-108A-4D34-A131-2711F93DA070}" destId="{2666EEDB-7706-4B72-9342-D6261218860E}" srcOrd="0" destOrd="0" presId="urn:microsoft.com/office/officeart/2005/8/layout/cycle7"/>
    <dgm:cxn modelId="{6C666F42-F37B-4A71-A21E-664FB214B1FA}" type="presParOf" srcId="{354AE6CE-D088-473F-9D49-5EF468757E75}" destId="{2666EEDB-7706-4B72-9342-D6261218860E}" srcOrd="0" destOrd="0" presId="urn:microsoft.com/office/officeart/2005/8/layout/cycle7"/>
    <dgm:cxn modelId="{9931D355-AE1F-495F-BE85-5CF962D1B02F}" type="presParOf" srcId="{354AE6CE-D088-473F-9D49-5EF468757E75}" destId="{6666F08E-DBC9-41AE-A55B-DE47B53FBF05}" srcOrd="1" destOrd="0" presId="urn:microsoft.com/office/officeart/2005/8/layout/cycle7"/>
    <dgm:cxn modelId="{5142B86E-C987-4A20-875E-BF36BA39037A}" type="presParOf" srcId="{6666F08E-DBC9-41AE-A55B-DE47B53FBF05}" destId="{0C902310-C53F-42B2-A1CE-6EF48A09876D}" srcOrd="0" destOrd="0" presId="urn:microsoft.com/office/officeart/2005/8/layout/cycle7"/>
    <dgm:cxn modelId="{8C627070-06F3-4D28-89F6-2E05631CB0BF}" type="presParOf" srcId="{354AE6CE-D088-473F-9D49-5EF468757E75}" destId="{78F62BAC-68E6-4156-8312-31B37B82F4F6}" srcOrd="2" destOrd="0" presId="urn:microsoft.com/office/officeart/2005/8/layout/cycle7"/>
    <dgm:cxn modelId="{3D1516AE-2553-4DB4-9540-4C537AB78B5A}" type="presParOf" srcId="{354AE6CE-D088-473F-9D49-5EF468757E75}" destId="{AC588B3C-E630-454E-BD96-99B54F5FC127}" srcOrd="3" destOrd="0" presId="urn:microsoft.com/office/officeart/2005/8/layout/cycle7"/>
    <dgm:cxn modelId="{2D3B48C3-5EE1-476F-A9A8-557E1ABE0C3C}" type="presParOf" srcId="{AC588B3C-E630-454E-BD96-99B54F5FC127}" destId="{0E026C4E-58EC-4A7B-8326-A9AD845E1CDD}" srcOrd="0" destOrd="0" presId="urn:microsoft.com/office/officeart/2005/8/layout/cycle7"/>
    <dgm:cxn modelId="{2523D365-B3C5-4857-934C-642D43464B80}" type="presParOf" srcId="{354AE6CE-D088-473F-9D49-5EF468757E75}" destId="{B4AB27EB-ED5A-4EC0-ADF4-3491C9104663}" srcOrd="4" destOrd="0" presId="urn:microsoft.com/office/officeart/2005/8/layout/cycle7"/>
    <dgm:cxn modelId="{8CC86312-3335-4F60-A8F9-2C0FD9366A89}" type="presParOf" srcId="{354AE6CE-D088-473F-9D49-5EF468757E75}" destId="{2DD293A3-D77B-452A-B096-03DED7F0FA3E}" srcOrd="5" destOrd="0" presId="urn:microsoft.com/office/officeart/2005/8/layout/cycle7"/>
    <dgm:cxn modelId="{E598C88C-785B-4542-AEBF-335B592CD5B5}" type="presParOf" srcId="{2DD293A3-D77B-452A-B096-03DED7F0FA3E}" destId="{42FC85AF-09BA-41AA-8553-3EFCB1D6DF2B}" srcOrd="0" destOrd="0" presId="urn:microsoft.com/office/officeart/2005/8/layout/cycle7"/>
  </dgm:cxnLst>
  <dgm:bg>
    <a:effectLst>
      <a:outerShdw blurRad="152400" dist="317500" dir="5400000" sx="90000" sy="-19000" rotWithShape="0">
        <a:prstClr val="black">
          <a:alpha val="15000"/>
        </a:prstClr>
      </a:outerShdw>
      <a:softEdge rad="127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60292-06B3-479A-B99D-BB742EDE7276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DC8F0D9-EB27-41A5-92AD-F1A04FFAF1BB}">
      <dgm:prSet phldrT="[Tekst]" phldr="1" custT="1"/>
      <dgm:spPr/>
      <dgm:t>
        <a:bodyPr/>
        <a:lstStyle/>
        <a:p>
          <a:endParaRPr lang="pl-PL" sz="1800"/>
        </a:p>
      </dgm:t>
    </dgm:pt>
    <dgm:pt modelId="{AEA544BD-DB7C-4E65-AEDE-4FA6D42C226D}" type="parTrans" cxnId="{AD4C1B03-17D7-482A-84BA-A0D633FEFA62}">
      <dgm:prSet/>
      <dgm:spPr/>
      <dgm:t>
        <a:bodyPr/>
        <a:lstStyle/>
        <a:p>
          <a:endParaRPr lang="pl-PL"/>
        </a:p>
      </dgm:t>
    </dgm:pt>
    <dgm:pt modelId="{04677808-C1FE-4833-9CF4-7D3B083E5FCD}" type="sibTrans" cxnId="{AD4C1B03-17D7-482A-84BA-A0D633FEFA62}">
      <dgm:prSet/>
      <dgm:spPr/>
      <dgm:t>
        <a:bodyPr/>
        <a:lstStyle/>
        <a:p>
          <a:endParaRPr lang="pl-PL"/>
        </a:p>
      </dgm:t>
    </dgm:pt>
    <dgm:pt modelId="{661E62D8-0304-42B3-861A-AE8BFB49809A}">
      <dgm:prSet phldrT="[Tekst]"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ważny dokument podróży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427E45-A695-4A3F-B144-DFE7BB46EC01}" type="parTrans" cxnId="{3EC42D00-AABE-4B53-8739-4020B79500C8}">
      <dgm:prSet/>
      <dgm:spPr/>
      <dgm:t>
        <a:bodyPr/>
        <a:lstStyle/>
        <a:p>
          <a:endParaRPr lang="pl-PL"/>
        </a:p>
      </dgm:t>
    </dgm:pt>
    <dgm:pt modelId="{CB42362B-F119-4A02-A801-8DC818642D23}" type="sibTrans" cxnId="{3EC42D00-AABE-4B53-8739-4020B79500C8}">
      <dgm:prSet/>
      <dgm:spPr/>
      <dgm:t>
        <a:bodyPr/>
        <a:lstStyle/>
        <a:p>
          <a:endParaRPr lang="pl-PL"/>
        </a:p>
      </dgm:t>
    </dgm:pt>
    <dgm:pt modelId="{7C3D19E3-4856-45B4-9BB3-BA2EE3737559}">
      <dgm:prSet phldrT="[Tekst]" phldr="1" custT="1"/>
      <dgm:spPr/>
      <dgm:t>
        <a:bodyPr/>
        <a:lstStyle/>
        <a:p>
          <a:endParaRPr lang="pl-PL" sz="1800"/>
        </a:p>
      </dgm:t>
    </dgm:pt>
    <dgm:pt modelId="{CB5DC14C-56EB-4D62-A3AA-EC259EBACCA4}" type="parTrans" cxnId="{D7BC2848-4BA0-42B3-AF1C-245816F830A9}">
      <dgm:prSet/>
      <dgm:spPr/>
      <dgm:t>
        <a:bodyPr/>
        <a:lstStyle/>
        <a:p>
          <a:endParaRPr lang="pl-PL"/>
        </a:p>
      </dgm:t>
    </dgm:pt>
    <dgm:pt modelId="{405EB00C-9B62-4614-9478-6B3159BDA417}" type="sibTrans" cxnId="{D7BC2848-4BA0-42B3-AF1C-245816F830A9}">
      <dgm:prSet/>
      <dgm:spPr/>
      <dgm:t>
        <a:bodyPr/>
        <a:lstStyle/>
        <a:p>
          <a:endParaRPr lang="pl-PL"/>
        </a:p>
      </dgm:t>
    </dgm:pt>
    <dgm:pt modelId="{654E7493-0BBD-4D44-93E6-E93A9CE296BF}">
      <dgm:prSet phldrT="[Tekst]"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ważną wizę  (o ile jest wymagana) lub ważny dokument pobytowy/ważną wizę długoterminową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1787944-74E4-450B-8907-987D617CE77E}" type="parTrans" cxnId="{3A4DC07F-6D41-4E89-BA50-C483F3E28939}">
      <dgm:prSet/>
      <dgm:spPr/>
      <dgm:t>
        <a:bodyPr/>
        <a:lstStyle/>
        <a:p>
          <a:endParaRPr lang="pl-PL"/>
        </a:p>
      </dgm:t>
    </dgm:pt>
    <dgm:pt modelId="{F4AE1423-539D-4811-AEFA-5D84EF7A23EF}" type="sibTrans" cxnId="{3A4DC07F-6D41-4E89-BA50-C483F3E28939}">
      <dgm:prSet/>
      <dgm:spPr/>
      <dgm:t>
        <a:bodyPr/>
        <a:lstStyle/>
        <a:p>
          <a:endParaRPr lang="pl-PL"/>
        </a:p>
      </dgm:t>
    </dgm:pt>
    <dgm:pt modelId="{D9668481-F626-4D80-BA36-1941D57F8AB2}">
      <dgm:prSet phldrT="[Tekst]" phldr="1" custT="1"/>
      <dgm:spPr/>
      <dgm:t>
        <a:bodyPr/>
        <a:lstStyle/>
        <a:p>
          <a:endParaRPr lang="pl-PL" sz="1800"/>
        </a:p>
      </dgm:t>
    </dgm:pt>
    <dgm:pt modelId="{D942E5AE-D94F-4396-8DBF-F7B22B77B114}" type="parTrans" cxnId="{8549247B-6E04-471D-ADE6-A2153BF3BE59}">
      <dgm:prSet/>
      <dgm:spPr/>
      <dgm:t>
        <a:bodyPr/>
        <a:lstStyle/>
        <a:p>
          <a:endParaRPr lang="pl-PL"/>
        </a:p>
      </dgm:t>
    </dgm:pt>
    <dgm:pt modelId="{3277D421-94D5-4C4F-9865-70E125C9CBD9}" type="sibTrans" cxnId="{8549247B-6E04-471D-ADE6-A2153BF3BE59}">
      <dgm:prSet/>
      <dgm:spPr/>
      <dgm:t>
        <a:bodyPr/>
        <a:lstStyle/>
        <a:p>
          <a:endParaRPr lang="pl-PL"/>
        </a:p>
      </dgm:t>
    </dgm:pt>
    <dgm:pt modelId="{491E8F95-9939-4C5B-A92F-F0FCFFCDBE0A}">
      <dgm:prSet phldrT="[Tekst]"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Uzasadnią cel i warunki planowanego pobytu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791ADC4-0849-4A19-8943-EDB84E5A521E}" type="parTrans" cxnId="{0A682A61-64CA-407A-89CA-BA7FB42D8B71}">
      <dgm:prSet/>
      <dgm:spPr/>
      <dgm:t>
        <a:bodyPr/>
        <a:lstStyle/>
        <a:p>
          <a:endParaRPr lang="pl-PL"/>
        </a:p>
      </dgm:t>
    </dgm:pt>
    <dgm:pt modelId="{86EAF043-296E-4F56-B4AF-85D6709D5F06}" type="sibTrans" cxnId="{0A682A61-64CA-407A-89CA-BA7FB42D8B71}">
      <dgm:prSet/>
      <dgm:spPr/>
      <dgm:t>
        <a:bodyPr/>
        <a:lstStyle/>
        <a:p>
          <a:endParaRPr lang="pl-PL"/>
        </a:p>
      </dgm:t>
    </dgm:pt>
    <dgm:pt modelId="{CFC021A7-8AF3-4C8D-BAA8-3F3812468A28}">
      <dgm:prSet custT="1"/>
      <dgm:spPr/>
      <dgm:t>
        <a:bodyPr/>
        <a:lstStyle/>
        <a:p>
          <a:endParaRPr lang="pl-PL" sz="1800"/>
        </a:p>
      </dgm:t>
    </dgm:pt>
    <dgm:pt modelId="{900C578E-7B64-4707-ADB3-E7C5BEAC8F07}" type="parTrans" cxnId="{F5C74C55-6CC8-4007-88F0-5EF1ABB3057D}">
      <dgm:prSet/>
      <dgm:spPr/>
      <dgm:t>
        <a:bodyPr/>
        <a:lstStyle/>
        <a:p>
          <a:endParaRPr lang="pl-PL"/>
        </a:p>
      </dgm:t>
    </dgm:pt>
    <dgm:pt modelId="{1CA10FCE-E85E-47AE-9667-0673D2A5131C}" type="sibTrans" cxnId="{F5C74C55-6CC8-4007-88F0-5EF1ABB3057D}">
      <dgm:prSet/>
      <dgm:spPr/>
      <dgm:t>
        <a:bodyPr/>
        <a:lstStyle/>
        <a:p>
          <a:endParaRPr lang="pl-PL"/>
        </a:p>
      </dgm:t>
    </dgm:pt>
    <dgm:pt modelId="{F6696AD5-4567-46A0-891F-6D6CBFF4A4B6}">
      <dgm:prSet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wystarczające środki finansowe 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BF9C74-E86F-49A6-8DBB-B85CB3C88625}" type="parTrans" cxnId="{A0C90C3A-00B7-40DD-BF32-C0D8188F9FE0}">
      <dgm:prSet/>
      <dgm:spPr/>
      <dgm:t>
        <a:bodyPr/>
        <a:lstStyle/>
        <a:p>
          <a:endParaRPr lang="pl-PL"/>
        </a:p>
      </dgm:t>
    </dgm:pt>
    <dgm:pt modelId="{16A6AD9C-EE49-41BE-91DF-2F387E112CE5}" type="sibTrans" cxnId="{A0C90C3A-00B7-40DD-BF32-C0D8188F9FE0}">
      <dgm:prSet/>
      <dgm:spPr/>
      <dgm:t>
        <a:bodyPr/>
        <a:lstStyle/>
        <a:p>
          <a:endParaRPr lang="pl-PL"/>
        </a:p>
      </dgm:t>
    </dgm:pt>
    <dgm:pt modelId="{890312A8-D795-4C62-944E-A63B426EAF56}">
      <dgm:prSet/>
      <dgm:spPr/>
      <dgm:t>
        <a:bodyPr/>
        <a:lstStyle/>
        <a:p>
          <a:endParaRPr lang="pl-PL"/>
        </a:p>
      </dgm:t>
    </dgm:pt>
    <dgm:pt modelId="{BDDA23EC-064C-4374-B8E3-EC631481A6CC}" type="parTrans" cxnId="{AF3BDC96-E10D-4F0F-B878-C79D0CB84955}">
      <dgm:prSet/>
      <dgm:spPr/>
      <dgm:t>
        <a:bodyPr/>
        <a:lstStyle/>
        <a:p>
          <a:endParaRPr lang="pl-PL"/>
        </a:p>
      </dgm:t>
    </dgm:pt>
    <dgm:pt modelId="{C2E528ED-1B54-4843-9A67-DF5FF11ED0C6}" type="sibTrans" cxnId="{AF3BDC96-E10D-4F0F-B878-C79D0CB84955}">
      <dgm:prSet/>
      <dgm:spPr/>
      <dgm:t>
        <a:bodyPr/>
        <a:lstStyle/>
        <a:p>
          <a:endParaRPr lang="pl-PL"/>
        </a:p>
      </dgm:t>
    </dgm:pt>
    <dgm:pt modelId="{AA4CBC91-BCD5-43A5-9EA0-9A758CE2ED1D}">
      <dgm:prSet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Nie są osobami, wobec których dokonano wpisu w SIS lub w wykazie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9870B0-E2C6-4335-92C3-720DD66BC08A}" type="parTrans" cxnId="{0F60572C-7BAC-49A3-A980-E33F5E532C6A}">
      <dgm:prSet/>
      <dgm:spPr/>
      <dgm:t>
        <a:bodyPr/>
        <a:lstStyle/>
        <a:p>
          <a:endParaRPr lang="pl-PL"/>
        </a:p>
      </dgm:t>
    </dgm:pt>
    <dgm:pt modelId="{F0318C6A-B40B-4EFD-A9F1-05334481A28E}" type="sibTrans" cxnId="{0F60572C-7BAC-49A3-A980-E33F5E532C6A}">
      <dgm:prSet/>
      <dgm:spPr/>
      <dgm:t>
        <a:bodyPr/>
        <a:lstStyle/>
        <a:p>
          <a:endParaRPr lang="pl-PL"/>
        </a:p>
      </dgm:t>
    </dgm:pt>
    <dgm:pt modelId="{E370FC5A-21D6-4921-9474-77428169D0D1}">
      <dgm:prSet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Nie są uważani za stanowiących zagrożenie (…)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5C9DD3-8519-41AB-AAD1-B4049EE00F86}" type="parTrans" cxnId="{C8736D07-9A44-4CD9-B1C8-97E7D0DE5F55}">
      <dgm:prSet/>
      <dgm:spPr/>
      <dgm:t>
        <a:bodyPr/>
        <a:lstStyle/>
        <a:p>
          <a:endParaRPr lang="pl-PL"/>
        </a:p>
      </dgm:t>
    </dgm:pt>
    <dgm:pt modelId="{78A8F27E-13FD-4633-AFF5-14FBB81D2D3E}" type="sibTrans" cxnId="{C8736D07-9A44-4CD9-B1C8-97E7D0DE5F55}">
      <dgm:prSet/>
      <dgm:spPr/>
      <dgm:t>
        <a:bodyPr/>
        <a:lstStyle/>
        <a:p>
          <a:endParaRPr lang="pl-PL"/>
        </a:p>
      </dgm:t>
    </dgm:pt>
    <dgm:pt modelId="{D25BB91D-78C2-4EC6-90D3-FEA9E8D00C5F}">
      <dgm:prSet/>
      <dgm:spPr/>
      <dgm:t>
        <a:bodyPr/>
        <a:lstStyle/>
        <a:p>
          <a:endParaRPr lang="pl-PL"/>
        </a:p>
      </dgm:t>
    </dgm:pt>
    <dgm:pt modelId="{ECB0632C-D2B4-480A-917E-5836E89EE66C}" type="parTrans" cxnId="{5CD32454-2482-4EF3-A674-F56C6B991519}">
      <dgm:prSet/>
      <dgm:spPr/>
      <dgm:t>
        <a:bodyPr/>
        <a:lstStyle/>
        <a:p>
          <a:endParaRPr lang="pl-PL"/>
        </a:p>
      </dgm:t>
    </dgm:pt>
    <dgm:pt modelId="{E3CBFC42-B692-48D0-921B-B6BF143C235B}" type="sibTrans" cxnId="{5CD32454-2482-4EF3-A674-F56C6B991519}">
      <dgm:prSet/>
      <dgm:spPr/>
      <dgm:t>
        <a:bodyPr/>
        <a:lstStyle/>
        <a:p>
          <a:endParaRPr lang="pl-PL"/>
        </a:p>
      </dgm:t>
    </dgm:pt>
    <dgm:pt modelId="{787FC250-240C-42E5-9FAA-EE837D0CAAF2}">
      <dgm:prSet custT="1"/>
      <dgm:spPr/>
      <dgm:t>
        <a:bodyPr/>
        <a:lstStyle/>
        <a:p>
          <a:r>
            <a:rPr lang="pl-PL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ubezpieczenie medyczne</a:t>
          </a:r>
          <a:endParaRPr lang="pl-PL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A311619-0FB0-453B-88E4-43C4BE339957}" type="parTrans" cxnId="{267A07C2-1DCA-47D0-82A8-E1F9A62F1D9D}">
      <dgm:prSet/>
      <dgm:spPr/>
      <dgm:t>
        <a:bodyPr/>
        <a:lstStyle/>
        <a:p>
          <a:endParaRPr lang="pl-PL"/>
        </a:p>
      </dgm:t>
    </dgm:pt>
    <dgm:pt modelId="{DF034F1E-6017-4DF7-A854-08111261AD10}" type="sibTrans" cxnId="{267A07C2-1DCA-47D0-82A8-E1F9A62F1D9D}">
      <dgm:prSet/>
      <dgm:spPr/>
      <dgm:t>
        <a:bodyPr/>
        <a:lstStyle/>
        <a:p>
          <a:endParaRPr lang="pl-PL"/>
        </a:p>
      </dgm:t>
    </dgm:pt>
    <dgm:pt modelId="{E4A0426D-F784-4281-9117-2B37518B13B1}" type="pres">
      <dgm:prSet presAssocID="{43A60292-06B3-479A-B99D-BB742EDE7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9B6D40A-92DA-4BD2-8217-8B8CAE485F7C}" type="pres">
      <dgm:prSet presAssocID="{CDC8F0D9-EB27-41A5-92AD-F1A04FFAF1BB}" presName="composite" presStyleCnt="0"/>
      <dgm:spPr/>
    </dgm:pt>
    <dgm:pt modelId="{C54480B4-C7F0-45F7-A6A3-1C292A6F4219}" type="pres">
      <dgm:prSet presAssocID="{CDC8F0D9-EB27-41A5-92AD-F1A04FFAF1B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388A18-13E0-4B9E-86EC-F9FE53DAA0E7}" type="pres">
      <dgm:prSet presAssocID="{CDC8F0D9-EB27-41A5-92AD-F1A04FFAF1B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D9DE6B-6A11-4D94-ABE1-052081E18E25}" type="pres">
      <dgm:prSet presAssocID="{04677808-C1FE-4833-9CF4-7D3B083E5FCD}" presName="sp" presStyleCnt="0"/>
      <dgm:spPr/>
    </dgm:pt>
    <dgm:pt modelId="{2A7DB080-0B6B-41B5-A902-5E292A5B6261}" type="pres">
      <dgm:prSet presAssocID="{7C3D19E3-4856-45B4-9BB3-BA2EE3737559}" presName="composite" presStyleCnt="0"/>
      <dgm:spPr/>
    </dgm:pt>
    <dgm:pt modelId="{AC561530-0194-481D-A48A-F8FCA0363F76}" type="pres">
      <dgm:prSet presAssocID="{7C3D19E3-4856-45B4-9BB3-BA2EE373755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171DB5-8CDB-452B-AC4C-1E8A5FDE28B9}" type="pres">
      <dgm:prSet presAssocID="{7C3D19E3-4856-45B4-9BB3-BA2EE373755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0C54D1-FE7B-4C47-BE3E-521D6327E2E3}" type="pres">
      <dgm:prSet presAssocID="{405EB00C-9B62-4614-9478-6B3159BDA417}" presName="sp" presStyleCnt="0"/>
      <dgm:spPr/>
    </dgm:pt>
    <dgm:pt modelId="{3376E634-EBFC-4D60-BD8B-D58720C00AB8}" type="pres">
      <dgm:prSet presAssocID="{D9668481-F626-4D80-BA36-1941D57F8AB2}" presName="composite" presStyleCnt="0"/>
      <dgm:spPr/>
    </dgm:pt>
    <dgm:pt modelId="{71C69863-10AC-41A2-B3B8-601120A3DE5F}" type="pres">
      <dgm:prSet presAssocID="{D9668481-F626-4D80-BA36-1941D57F8AB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D88D63-0353-4BAC-8CDF-B4B1735F5C2E}" type="pres">
      <dgm:prSet presAssocID="{D9668481-F626-4D80-BA36-1941D57F8AB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544CDD-850B-44FA-97BD-5A5D5A66488C}" type="pres">
      <dgm:prSet presAssocID="{3277D421-94D5-4C4F-9865-70E125C9CBD9}" presName="sp" presStyleCnt="0"/>
      <dgm:spPr/>
    </dgm:pt>
    <dgm:pt modelId="{9690FD4A-5919-40DE-A8D9-C6834D1AAD06}" type="pres">
      <dgm:prSet presAssocID="{CFC021A7-8AF3-4C8D-BAA8-3F3812468A28}" presName="composite" presStyleCnt="0"/>
      <dgm:spPr/>
    </dgm:pt>
    <dgm:pt modelId="{50BED5CD-71FF-4C69-A82D-1BFA231EF162}" type="pres">
      <dgm:prSet presAssocID="{CFC021A7-8AF3-4C8D-BAA8-3F3812468A2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D3C722-8308-4B13-B0F3-DA93CF32A5DE}" type="pres">
      <dgm:prSet presAssocID="{CFC021A7-8AF3-4C8D-BAA8-3F3812468A2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2900C8-D7BE-4252-A9D2-D7E1ED2ACBEF}" type="pres">
      <dgm:prSet presAssocID="{1CA10FCE-E85E-47AE-9667-0673D2A5131C}" presName="sp" presStyleCnt="0"/>
      <dgm:spPr/>
    </dgm:pt>
    <dgm:pt modelId="{E5A38C96-33D0-41D9-A338-315CAFE05927}" type="pres">
      <dgm:prSet presAssocID="{D25BB91D-78C2-4EC6-90D3-FEA9E8D00C5F}" presName="composite" presStyleCnt="0"/>
      <dgm:spPr/>
    </dgm:pt>
    <dgm:pt modelId="{2499AB14-C009-447D-8CFA-7E6357CAE128}" type="pres">
      <dgm:prSet presAssocID="{D25BB91D-78C2-4EC6-90D3-FEA9E8D00C5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FDA9A-6AFC-4E69-B13C-238B4C8DE2CB}" type="pres">
      <dgm:prSet presAssocID="{D25BB91D-78C2-4EC6-90D3-FEA9E8D00C5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2AE2B6-256F-415D-9D5C-315FB06EACE0}" type="pres">
      <dgm:prSet presAssocID="{E3CBFC42-B692-48D0-921B-B6BF143C235B}" presName="sp" presStyleCnt="0"/>
      <dgm:spPr/>
    </dgm:pt>
    <dgm:pt modelId="{9FAFB30E-1FBB-4619-9435-D0E4FB204347}" type="pres">
      <dgm:prSet presAssocID="{890312A8-D795-4C62-944E-A63B426EAF56}" presName="composite" presStyleCnt="0"/>
      <dgm:spPr/>
    </dgm:pt>
    <dgm:pt modelId="{090B1F3C-F82A-4BAB-88EC-88AC59688D69}" type="pres">
      <dgm:prSet presAssocID="{890312A8-D795-4C62-944E-A63B426EAF5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75833B-0575-4168-8846-22373BDBCBC5}" type="pres">
      <dgm:prSet presAssocID="{890312A8-D795-4C62-944E-A63B426EAF5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CD32454-2482-4EF3-A674-F56C6B991519}" srcId="{43A60292-06B3-479A-B99D-BB742EDE7276}" destId="{D25BB91D-78C2-4EC6-90D3-FEA9E8D00C5F}" srcOrd="4" destOrd="0" parTransId="{ECB0632C-D2B4-480A-917E-5836E89EE66C}" sibTransId="{E3CBFC42-B692-48D0-921B-B6BF143C235B}"/>
    <dgm:cxn modelId="{267A07C2-1DCA-47D0-82A8-E1F9A62F1D9D}" srcId="{D25BB91D-78C2-4EC6-90D3-FEA9E8D00C5F}" destId="{787FC250-240C-42E5-9FAA-EE837D0CAAF2}" srcOrd="0" destOrd="0" parTransId="{EA311619-0FB0-453B-88E4-43C4BE339957}" sibTransId="{DF034F1E-6017-4DF7-A854-08111261AD10}"/>
    <dgm:cxn modelId="{3EC42D00-AABE-4B53-8739-4020B79500C8}" srcId="{CDC8F0D9-EB27-41A5-92AD-F1A04FFAF1BB}" destId="{661E62D8-0304-42B3-861A-AE8BFB49809A}" srcOrd="0" destOrd="0" parTransId="{17427E45-A695-4A3F-B144-DFE7BB46EC01}" sibTransId="{CB42362B-F119-4A02-A801-8DC818642D23}"/>
    <dgm:cxn modelId="{8549247B-6E04-471D-ADE6-A2153BF3BE59}" srcId="{43A60292-06B3-479A-B99D-BB742EDE7276}" destId="{D9668481-F626-4D80-BA36-1941D57F8AB2}" srcOrd="2" destOrd="0" parTransId="{D942E5AE-D94F-4396-8DBF-F7B22B77B114}" sibTransId="{3277D421-94D5-4C4F-9865-70E125C9CBD9}"/>
    <dgm:cxn modelId="{A0C90C3A-00B7-40DD-BF32-C0D8188F9FE0}" srcId="{CFC021A7-8AF3-4C8D-BAA8-3F3812468A28}" destId="{F6696AD5-4567-46A0-891F-6D6CBFF4A4B6}" srcOrd="0" destOrd="0" parTransId="{7FBF9C74-E86F-49A6-8DBB-B85CB3C88625}" sibTransId="{16A6AD9C-EE49-41BE-91DF-2F387E112CE5}"/>
    <dgm:cxn modelId="{C8736D07-9A44-4CD9-B1C8-97E7D0DE5F55}" srcId="{890312A8-D795-4C62-944E-A63B426EAF56}" destId="{E370FC5A-21D6-4921-9474-77428169D0D1}" srcOrd="1" destOrd="0" parTransId="{855C9DD3-8519-41AB-AAD1-B4049EE00F86}" sibTransId="{78A8F27E-13FD-4633-AFF5-14FBB81D2D3E}"/>
    <dgm:cxn modelId="{0A682A61-64CA-407A-89CA-BA7FB42D8B71}" srcId="{D9668481-F626-4D80-BA36-1941D57F8AB2}" destId="{491E8F95-9939-4C5B-A92F-F0FCFFCDBE0A}" srcOrd="0" destOrd="0" parTransId="{B791ADC4-0849-4A19-8943-EDB84E5A521E}" sibTransId="{86EAF043-296E-4F56-B4AF-85D6709D5F06}"/>
    <dgm:cxn modelId="{E16F2DBB-13E8-4DC8-94D5-042FFCCC1363}" type="presOf" srcId="{890312A8-D795-4C62-944E-A63B426EAF56}" destId="{090B1F3C-F82A-4BAB-88EC-88AC59688D69}" srcOrd="0" destOrd="0" presId="urn:microsoft.com/office/officeart/2005/8/layout/chevron2"/>
    <dgm:cxn modelId="{AD27E300-43A9-44A5-9A33-D3B85F7333BC}" type="presOf" srcId="{CFC021A7-8AF3-4C8D-BAA8-3F3812468A28}" destId="{50BED5CD-71FF-4C69-A82D-1BFA231EF162}" srcOrd="0" destOrd="0" presId="urn:microsoft.com/office/officeart/2005/8/layout/chevron2"/>
    <dgm:cxn modelId="{24D481D8-10A6-4643-89F2-41941E5A6B88}" type="presOf" srcId="{AA4CBC91-BCD5-43A5-9EA0-9A758CE2ED1D}" destId="{5375833B-0575-4168-8846-22373BDBCBC5}" srcOrd="0" destOrd="0" presId="urn:microsoft.com/office/officeart/2005/8/layout/chevron2"/>
    <dgm:cxn modelId="{09C90B90-206A-4A3B-931D-4EB5C4D46943}" type="presOf" srcId="{43A60292-06B3-479A-B99D-BB742EDE7276}" destId="{E4A0426D-F784-4281-9117-2B37518B13B1}" srcOrd="0" destOrd="0" presId="urn:microsoft.com/office/officeart/2005/8/layout/chevron2"/>
    <dgm:cxn modelId="{C95F1194-8942-41F3-A98F-C60A333BAB93}" type="presOf" srcId="{E370FC5A-21D6-4921-9474-77428169D0D1}" destId="{5375833B-0575-4168-8846-22373BDBCBC5}" srcOrd="0" destOrd="1" presId="urn:microsoft.com/office/officeart/2005/8/layout/chevron2"/>
    <dgm:cxn modelId="{0F60572C-7BAC-49A3-A980-E33F5E532C6A}" srcId="{890312A8-D795-4C62-944E-A63B426EAF56}" destId="{AA4CBC91-BCD5-43A5-9EA0-9A758CE2ED1D}" srcOrd="0" destOrd="0" parTransId="{759870B0-E2C6-4335-92C3-720DD66BC08A}" sibTransId="{F0318C6A-B40B-4EFD-A9F1-05334481A28E}"/>
    <dgm:cxn modelId="{4B8D42F3-7F54-4472-8D1F-BBFA6DCE91A3}" type="presOf" srcId="{F6696AD5-4567-46A0-891F-6D6CBFF4A4B6}" destId="{F3D3C722-8308-4B13-B0F3-DA93CF32A5DE}" srcOrd="0" destOrd="0" presId="urn:microsoft.com/office/officeart/2005/8/layout/chevron2"/>
    <dgm:cxn modelId="{648FFF6D-0C4C-4374-9605-54234732EED4}" type="presOf" srcId="{D9668481-F626-4D80-BA36-1941D57F8AB2}" destId="{71C69863-10AC-41A2-B3B8-601120A3DE5F}" srcOrd="0" destOrd="0" presId="urn:microsoft.com/office/officeart/2005/8/layout/chevron2"/>
    <dgm:cxn modelId="{3A4DC07F-6D41-4E89-BA50-C483F3E28939}" srcId="{7C3D19E3-4856-45B4-9BB3-BA2EE3737559}" destId="{654E7493-0BBD-4D44-93E6-E93A9CE296BF}" srcOrd="0" destOrd="0" parTransId="{A1787944-74E4-450B-8907-987D617CE77E}" sibTransId="{F4AE1423-539D-4811-AEFA-5D84EF7A23EF}"/>
    <dgm:cxn modelId="{F5C74C55-6CC8-4007-88F0-5EF1ABB3057D}" srcId="{43A60292-06B3-479A-B99D-BB742EDE7276}" destId="{CFC021A7-8AF3-4C8D-BAA8-3F3812468A28}" srcOrd="3" destOrd="0" parTransId="{900C578E-7B64-4707-ADB3-E7C5BEAC8F07}" sibTransId="{1CA10FCE-E85E-47AE-9667-0673D2A5131C}"/>
    <dgm:cxn modelId="{485566B9-7D52-4862-AC80-6CCEC657F093}" type="presOf" srcId="{D25BB91D-78C2-4EC6-90D3-FEA9E8D00C5F}" destId="{2499AB14-C009-447D-8CFA-7E6357CAE128}" srcOrd="0" destOrd="0" presId="urn:microsoft.com/office/officeart/2005/8/layout/chevron2"/>
    <dgm:cxn modelId="{AF1CA1DF-1C1C-4FCD-BB94-D871BC3BA51E}" type="presOf" srcId="{661E62D8-0304-42B3-861A-AE8BFB49809A}" destId="{F6388A18-13E0-4B9E-86EC-F9FE53DAA0E7}" srcOrd="0" destOrd="0" presId="urn:microsoft.com/office/officeart/2005/8/layout/chevron2"/>
    <dgm:cxn modelId="{AF3BDC96-E10D-4F0F-B878-C79D0CB84955}" srcId="{43A60292-06B3-479A-B99D-BB742EDE7276}" destId="{890312A8-D795-4C62-944E-A63B426EAF56}" srcOrd="5" destOrd="0" parTransId="{BDDA23EC-064C-4374-B8E3-EC631481A6CC}" sibTransId="{C2E528ED-1B54-4843-9A67-DF5FF11ED0C6}"/>
    <dgm:cxn modelId="{D7BC2848-4BA0-42B3-AF1C-245816F830A9}" srcId="{43A60292-06B3-479A-B99D-BB742EDE7276}" destId="{7C3D19E3-4856-45B4-9BB3-BA2EE3737559}" srcOrd="1" destOrd="0" parTransId="{CB5DC14C-56EB-4D62-A3AA-EC259EBACCA4}" sibTransId="{405EB00C-9B62-4614-9478-6B3159BDA417}"/>
    <dgm:cxn modelId="{235B12B2-2F0C-4C5D-943D-20A1AB599DCA}" type="presOf" srcId="{CDC8F0D9-EB27-41A5-92AD-F1A04FFAF1BB}" destId="{C54480B4-C7F0-45F7-A6A3-1C292A6F4219}" srcOrd="0" destOrd="0" presId="urn:microsoft.com/office/officeart/2005/8/layout/chevron2"/>
    <dgm:cxn modelId="{DAFAB102-2D10-4760-A94A-141F9BCFBA36}" type="presOf" srcId="{7C3D19E3-4856-45B4-9BB3-BA2EE3737559}" destId="{AC561530-0194-481D-A48A-F8FCA0363F76}" srcOrd="0" destOrd="0" presId="urn:microsoft.com/office/officeart/2005/8/layout/chevron2"/>
    <dgm:cxn modelId="{40F15FCD-7BC6-4902-AC98-1ABB3C330209}" type="presOf" srcId="{491E8F95-9939-4C5B-A92F-F0FCFFCDBE0A}" destId="{88D88D63-0353-4BAC-8CDF-B4B1735F5C2E}" srcOrd="0" destOrd="0" presId="urn:microsoft.com/office/officeart/2005/8/layout/chevron2"/>
    <dgm:cxn modelId="{C66B14FA-5E3A-4E57-BF32-ED4992B2DC7A}" type="presOf" srcId="{787FC250-240C-42E5-9FAA-EE837D0CAAF2}" destId="{DE0FDA9A-6AFC-4E69-B13C-238B4C8DE2CB}" srcOrd="0" destOrd="0" presId="urn:microsoft.com/office/officeart/2005/8/layout/chevron2"/>
    <dgm:cxn modelId="{A899814C-CF4D-4663-A941-56D3D566610D}" type="presOf" srcId="{654E7493-0BBD-4D44-93E6-E93A9CE296BF}" destId="{35171DB5-8CDB-452B-AC4C-1E8A5FDE28B9}" srcOrd="0" destOrd="0" presId="urn:microsoft.com/office/officeart/2005/8/layout/chevron2"/>
    <dgm:cxn modelId="{AD4C1B03-17D7-482A-84BA-A0D633FEFA62}" srcId="{43A60292-06B3-479A-B99D-BB742EDE7276}" destId="{CDC8F0D9-EB27-41A5-92AD-F1A04FFAF1BB}" srcOrd="0" destOrd="0" parTransId="{AEA544BD-DB7C-4E65-AEDE-4FA6D42C226D}" sibTransId="{04677808-C1FE-4833-9CF4-7D3B083E5FCD}"/>
    <dgm:cxn modelId="{1039A113-C8D8-45E0-8B67-8529D21E57D8}" type="presParOf" srcId="{E4A0426D-F784-4281-9117-2B37518B13B1}" destId="{39B6D40A-92DA-4BD2-8217-8B8CAE485F7C}" srcOrd="0" destOrd="0" presId="urn:microsoft.com/office/officeart/2005/8/layout/chevron2"/>
    <dgm:cxn modelId="{BE3B47B9-9901-423A-9CC6-1D28BABABA22}" type="presParOf" srcId="{39B6D40A-92DA-4BD2-8217-8B8CAE485F7C}" destId="{C54480B4-C7F0-45F7-A6A3-1C292A6F4219}" srcOrd="0" destOrd="0" presId="urn:microsoft.com/office/officeart/2005/8/layout/chevron2"/>
    <dgm:cxn modelId="{D5D629DA-59AC-49C5-831C-45362B3FFF40}" type="presParOf" srcId="{39B6D40A-92DA-4BD2-8217-8B8CAE485F7C}" destId="{F6388A18-13E0-4B9E-86EC-F9FE53DAA0E7}" srcOrd="1" destOrd="0" presId="urn:microsoft.com/office/officeart/2005/8/layout/chevron2"/>
    <dgm:cxn modelId="{16953A9B-CD14-4D58-B427-F3C8604DB046}" type="presParOf" srcId="{E4A0426D-F784-4281-9117-2B37518B13B1}" destId="{52D9DE6B-6A11-4D94-ABE1-052081E18E25}" srcOrd="1" destOrd="0" presId="urn:microsoft.com/office/officeart/2005/8/layout/chevron2"/>
    <dgm:cxn modelId="{B532CFCE-2746-44A8-9BF7-19223A43DE3E}" type="presParOf" srcId="{E4A0426D-F784-4281-9117-2B37518B13B1}" destId="{2A7DB080-0B6B-41B5-A902-5E292A5B6261}" srcOrd="2" destOrd="0" presId="urn:microsoft.com/office/officeart/2005/8/layout/chevron2"/>
    <dgm:cxn modelId="{BF0BB4C7-D30C-432A-A8DE-471A81C5B893}" type="presParOf" srcId="{2A7DB080-0B6B-41B5-A902-5E292A5B6261}" destId="{AC561530-0194-481D-A48A-F8FCA0363F76}" srcOrd="0" destOrd="0" presId="urn:microsoft.com/office/officeart/2005/8/layout/chevron2"/>
    <dgm:cxn modelId="{2518A1CB-5491-49D9-B996-B2D06AAF0D30}" type="presParOf" srcId="{2A7DB080-0B6B-41B5-A902-5E292A5B6261}" destId="{35171DB5-8CDB-452B-AC4C-1E8A5FDE28B9}" srcOrd="1" destOrd="0" presId="urn:microsoft.com/office/officeart/2005/8/layout/chevron2"/>
    <dgm:cxn modelId="{F60FDC95-72D2-4E16-8628-D4558DF4EBED}" type="presParOf" srcId="{E4A0426D-F784-4281-9117-2B37518B13B1}" destId="{830C54D1-FE7B-4C47-BE3E-521D6327E2E3}" srcOrd="3" destOrd="0" presId="urn:microsoft.com/office/officeart/2005/8/layout/chevron2"/>
    <dgm:cxn modelId="{1042E01F-0902-4DD6-B752-ACF550EFBB34}" type="presParOf" srcId="{E4A0426D-F784-4281-9117-2B37518B13B1}" destId="{3376E634-EBFC-4D60-BD8B-D58720C00AB8}" srcOrd="4" destOrd="0" presId="urn:microsoft.com/office/officeart/2005/8/layout/chevron2"/>
    <dgm:cxn modelId="{A7937ECA-6601-4363-AE7A-F6F8EE37624C}" type="presParOf" srcId="{3376E634-EBFC-4D60-BD8B-D58720C00AB8}" destId="{71C69863-10AC-41A2-B3B8-601120A3DE5F}" srcOrd="0" destOrd="0" presId="urn:microsoft.com/office/officeart/2005/8/layout/chevron2"/>
    <dgm:cxn modelId="{24B837F2-35AD-4B79-8D7C-7F6BAA60C2CB}" type="presParOf" srcId="{3376E634-EBFC-4D60-BD8B-D58720C00AB8}" destId="{88D88D63-0353-4BAC-8CDF-B4B1735F5C2E}" srcOrd="1" destOrd="0" presId="urn:microsoft.com/office/officeart/2005/8/layout/chevron2"/>
    <dgm:cxn modelId="{7A02A3AB-886A-4071-8D1E-FD487166B08E}" type="presParOf" srcId="{E4A0426D-F784-4281-9117-2B37518B13B1}" destId="{2E544CDD-850B-44FA-97BD-5A5D5A66488C}" srcOrd="5" destOrd="0" presId="urn:microsoft.com/office/officeart/2005/8/layout/chevron2"/>
    <dgm:cxn modelId="{8F6E63D3-F404-440A-9490-5A761FBDD2BE}" type="presParOf" srcId="{E4A0426D-F784-4281-9117-2B37518B13B1}" destId="{9690FD4A-5919-40DE-A8D9-C6834D1AAD06}" srcOrd="6" destOrd="0" presId="urn:microsoft.com/office/officeart/2005/8/layout/chevron2"/>
    <dgm:cxn modelId="{C1C1472E-DD59-425D-B2AC-4B34D2C70ACB}" type="presParOf" srcId="{9690FD4A-5919-40DE-A8D9-C6834D1AAD06}" destId="{50BED5CD-71FF-4C69-A82D-1BFA231EF162}" srcOrd="0" destOrd="0" presId="urn:microsoft.com/office/officeart/2005/8/layout/chevron2"/>
    <dgm:cxn modelId="{033DC140-4B86-4CA2-82E6-08B5C637EF04}" type="presParOf" srcId="{9690FD4A-5919-40DE-A8D9-C6834D1AAD06}" destId="{F3D3C722-8308-4B13-B0F3-DA93CF32A5DE}" srcOrd="1" destOrd="0" presId="urn:microsoft.com/office/officeart/2005/8/layout/chevron2"/>
    <dgm:cxn modelId="{2779278B-3891-4F3D-BE12-D1571E908CCA}" type="presParOf" srcId="{E4A0426D-F784-4281-9117-2B37518B13B1}" destId="{722900C8-D7BE-4252-A9D2-D7E1ED2ACBEF}" srcOrd="7" destOrd="0" presId="urn:microsoft.com/office/officeart/2005/8/layout/chevron2"/>
    <dgm:cxn modelId="{FD8954AA-704C-491F-932F-B31A61C37C18}" type="presParOf" srcId="{E4A0426D-F784-4281-9117-2B37518B13B1}" destId="{E5A38C96-33D0-41D9-A338-315CAFE05927}" srcOrd="8" destOrd="0" presId="urn:microsoft.com/office/officeart/2005/8/layout/chevron2"/>
    <dgm:cxn modelId="{D3801219-CAFF-400C-9C30-281839A95721}" type="presParOf" srcId="{E5A38C96-33D0-41D9-A338-315CAFE05927}" destId="{2499AB14-C009-447D-8CFA-7E6357CAE128}" srcOrd="0" destOrd="0" presId="urn:microsoft.com/office/officeart/2005/8/layout/chevron2"/>
    <dgm:cxn modelId="{0A6F0ADB-3AAA-41F9-8E84-F67DB0BEDF57}" type="presParOf" srcId="{E5A38C96-33D0-41D9-A338-315CAFE05927}" destId="{DE0FDA9A-6AFC-4E69-B13C-238B4C8DE2CB}" srcOrd="1" destOrd="0" presId="urn:microsoft.com/office/officeart/2005/8/layout/chevron2"/>
    <dgm:cxn modelId="{8746DCA2-2518-4DA6-9F22-0E618F9A7183}" type="presParOf" srcId="{E4A0426D-F784-4281-9117-2B37518B13B1}" destId="{922AE2B6-256F-415D-9D5C-315FB06EACE0}" srcOrd="9" destOrd="0" presId="urn:microsoft.com/office/officeart/2005/8/layout/chevron2"/>
    <dgm:cxn modelId="{56204FE0-2A80-4E6C-B2B2-5870E8DA2F40}" type="presParOf" srcId="{E4A0426D-F784-4281-9117-2B37518B13B1}" destId="{9FAFB30E-1FBB-4619-9435-D0E4FB204347}" srcOrd="10" destOrd="0" presId="urn:microsoft.com/office/officeart/2005/8/layout/chevron2"/>
    <dgm:cxn modelId="{50549EA6-5CA0-4899-B810-7185D4A3D92F}" type="presParOf" srcId="{9FAFB30E-1FBB-4619-9435-D0E4FB204347}" destId="{090B1F3C-F82A-4BAB-88EC-88AC59688D69}" srcOrd="0" destOrd="0" presId="urn:microsoft.com/office/officeart/2005/8/layout/chevron2"/>
    <dgm:cxn modelId="{6D927E46-44C1-4E76-8EB7-C56208488FA0}" type="presParOf" srcId="{9FAFB30E-1FBB-4619-9435-D0E4FB204347}" destId="{5375833B-0575-4168-8846-22373BDBCB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A02C6-8430-49B7-BF76-7B6A452A0360}" type="doc">
      <dgm:prSet loTypeId="urn:microsoft.com/office/officeart/2005/8/layout/process5" loCatId="process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4FD38E6B-02C4-4888-9FEA-87E01EA4FC0C}">
      <dgm:prSet phldrT="[Tekst]" custT="1"/>
      <dgm:spPr/>
      <dgm:t>
        <a:bodyPr/>
        <a:lstStyle/>
        <a:p>
          <a: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Weryfikacja warunków </a:t>
          </a:r>
          <a:b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wjazdu i pobytu </a:t>
          </a:r>
          <a:b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krótkoterminowego / długoterminowego</a:t>
          </a:r>
          <a:endParaRPr lang="pl-PL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69A6C2-C3BD-48DC-8C19-B50D7319DEE6}" type="parTrans" cxnId="{EBBA8B0A-8C12-4CC7-8AC8-42256B5ADA9B}">
      <dgm:prSet/>
      <dgm:spPr/>
      <dgm:t>
        <a:bodyPr/>
        <a:lstStyle/>
        <a:p>
          <a:endParaRPr lang="pl-PL"/>
        </a:p>
      </dgm:t>
    </dgm:pt>
    <dgm:pt modelId="{CF1DCBD3-8B3D-4B5A-B32D-099FD63ADC29}" type="sibTrans" cxnId="{EBBA8B0A-8C12-4CC7-8AC8-42256B5ADA9B}">
      <dgm:prSet/>
      <dgm:spPr/>
      <dgm:t>
        <a:bodyPr/>
        <a:lstStyle/>
        <a:p>
          <a:endParaRPr lang="pl-PL"/>
        </a:p>
      </dgm:t>
    </dgm:pt>
    <dgm:pt modelId="{89740DD0-1F97-47CF-B4C9-0DCF6FA19994}">
      <dgm:prSet phldrT="[Tekst]" custT="1"/>
      <dgm:spPr/>
      <dgm:t>
        <a:bodyPr/>
        <a:lstStyle/>
        <a:p>
          <a:pPr algn="ctr"/>
          <a: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Odmowa wjazdu</a:t>
          </a:r>
          <a:endParaRPr lang="pl-PL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44BEB0B-9FA2-4EAB-947B-3F6484A0BE64}" type="parTrans" cxnId="{A9A813C3-2159-4654-9675-8A5790226615}">
      <dgm:prSet/>
      <dgm:spPr/>
      <dgm:t>
        <a:bodyPr/>
        <a:lstStyle/>
        <a:p>
          <a:endParaRPr lang="pl-PL"/>
        </a:p>
      </dgm:t>
    </dgm:pt>
    <dgm:pt modelId="{C1FD4798-A74B-4AE9-A25E-FFA45FAC8479}" type="sibTrans" cxnId="{A9A813C3-2159-4654-9675-8A5790226615}">
      <dgm:prSet/>
      <dgm:spPr/>
      <dgm:t>
        <a:bodyPr/>
        <a:lstStyle/>
        <a:p>
          <a:endParaRPr lang="pl-PL"/>
        </a:p>
      </dgm:t>
    </dgm:pt>
    <dgm:pt modelId="{6B3A5BCE-D917-4415-8FCE-C51463EC0569}">
      <dgm:prSet phldrT="[Tekst]" custT="1"/>
      <dgm:spPr/>
      <dgm:t>
        <a:bodyPr/>
        <a:lstStyle/>
        <a:p>
          <a: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Cofnięcie lub unieważnienie wizy</a:t>
          </a:r>
          <a:endParaRPr lang="pl-PL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DF3CC74-6425-4A1A-92EA-A8600A56F504}" type="sibTrans" cxnId="{F2A19952-C3AD-442A-A164-09C449933EA1}">
      <dgm:prSet/>
      <dgm:spPr/>
      <dgm:t>
        <a:bodyPr/>
        <a:lstStyle/>
        <a:p>
          <a:endParaRPr lang="pl-PL"/>
        </a:p>
      </dgm:t>
    </dgm:pt>
    <dgm:pt modelId="{B0C643A6-A502-49B7-8930-C4CABFDA0A66}" type="parTrans" cxnId="{F2A19952-C3AD-442A-A164-09C449933EA1}">
      <dgm:prSet/>
      <dgm:spPr/>
      <dgm:t>
        <a:bodyPr/>
        <a:lstStyle/>
        <a:p>
          <a:endParaRPr lang="pl-PL"/>
        </a:p>
      </dgm:t>
    </dgm:pt>
    <dgm:pt modelId="{B2D03ED6-DDF2-4B7B-B4DC-0ED1B6534C35}">
      <dgm:prSet custT="1"/>
      <dgm:spPr/>
      <dgm:t>
        <a:bodyPr/>
        <a:lstStyle/>
        <a:p>
          <a:r>
            <a:rPr lang="pl-PL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Podjęcie decyzji o zezwoleniu cudzoziemcowi na wjazd </a:t>
          </a:r>
          <a:endParaRPr lang="pl-PL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1B62720-B879-473B-AA4A-016BD95CBF63}" type="parTrans" cxnId="{628FF3DA-458F-436E-B51C-560C4D974271}">
      <dgm:prSet/>
      <dgm:spPr/>
      <dgm:t>
        <a:bodyPr/>
        <a:lstStyle/>
        <a:p>
          <a:endParaRPr lang="pl-PL"/>
        </a:p>
      </dgm:t>
    </dgm:pt>
    <dgm:pt modelId="{D01C7B1E-C396-4551-A789-F8C68B638F7A}" type="sibTrans" cxnId="{628FF3DA-458F-436E-B51C-560C4D974271}">
      <dgm:prSet/>
      <dgm:spPr/>
      <dgm:t>
        <a:bodyPr/>
        <a:lstStyle/>
        <a:p>
          <a:endParaRPr lang="pl-PL"/>
        </a:p>
      </dgm:t>
    </dgm:pt>
    <dgm:pt modelId="{DB313981-D016-4007-AFB9-E34EEC7F90A3}" type="pres">
      <dgm:prSet presAssocID="{2AEA02C6-8430-49B7-BF76-7B6A452A03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DD281D-72AA-4790-B099-AA1E71A01131}" type="pres">
      <dgm:prSet presAssocID="{4FD38E6B-02C4-4888-9FEA-87E01EA4FC0C}" presName="node" presStyleLbl="node1" presStyleIdx="0" presStyleCnt="4" custScaleX="140874" custScaleY="1077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03A38C-F6A6-4893-844B-48F7EECF4690}" type="pres">
      <dgm:prSet presAssocID="{CF1DCBD3-8B3D-4B5A-B32D-099FD63ADC29}" presName="sibTrans" presStyleLbl="sibTrans2D1" presStyleIdx="0" presStyleCnt="3" custLinFactNeighborX="19986"/>
      <dgm:spPr/>
      <dgm:t>
        <a:bodyPr/>
        <a:lstStyle/>
        <a:p>
          <a:endParaRPr lang="pl-PL"/>
        </a:p>
      </dgm:t>
    </dgm:pt>
    <dgm:pt modelId="{6184CEF9-85E8-4AB8-A3F0-A5AE55FAE70F}" type="pres">
      <dgm:prSet presAssocID="{CF1DCBD3-8B3D-4B5A-B32D-099FD63ADC29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4B0D3709-A174-496C-B3F1-AE69A21DAC57}" type="pres">
      <dgm:prSet presAssocID="{89740DD0-1F97-47CF-B4C9-0DCF6FA199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486A1E-F96A-43AD-8235-A20CBBF94CE5}" type="pres">
      <dgm:prSet presAssocID="{C1FD4798-A74B-4AE9-A25E-FFA45FAC8479}" presName="sibTrans" presStyleLbl="sibTrans2D1" presStyleIdx="1" presStyleCnt="3"/>
      <dgm:spPr/>
      <dgm:t>
        <a:bodyPr/>
        <a:lstStyle/>
        <a:p>
          <a:endParaRPr lang="pl-PL"/>
        </a:p>
      </dgm:t>
    </dgm:pt>
    <dgm:pt modelId="{992B74E4-A133-4EF3-BDF0-A0B0725FC664}" type="pres">
      <dgm:prSet presAssocID="{C1FD4798-A74B-4AE9-A25E-FFA45FAC847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04D3E110-2E5E-45DF-B899-11F9D060090B}" type="pres">
      <dgm:prSet presAssocID="{6B3A5BCE-D917-4415-8FCE-C51463EC05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A6E5BC-368E-4D30-8C07-1CFD44388FEE}" type="pres">
      <dgm:prSet presAssocID="{0DF3CC74-6425-4A1A-92EA-A8600A56F504}" presName="sibTrans" presStyleLbl="sibTrans2D1" presStyleIdx="2" presStyleCnt="3" custAng="16200000" custScaleX="89853" custLinFactX="-129761" custLinFactY="-100000" custLinFactNeighborX="-200000" custLinFactNeighborY="-105322"/>
      <dgm:spPr/>
      <dgm:t>
        <a:bodyPr/>
        <a:lstStyle/>
        <a:p>
          <a:endParaRPr lang="pl-PL"/>
        </a:p>
      </dgm:t>
    </dgm:pt>
    <dgm:pt modelId="{FF9C3E65-B1BC-4E64-A14B-6AA4EDA9B465}" type="pres">
      <dgm:prSet presAssocID="{0DF3CC74-6425-4A1A-92EA-A8600A56F504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B2FA4BE4-73FA-417C-8375-F3C95ADD08D1}" type="pres">
      <dgm:prSet presAssocID="{B2D03ED6-DDF2-4B7B-B4DC-0ED1B6534C35}" presName="node" presStyleLbl="node1" presStyleIdx="3" presStyleCnt="4" custScaleX="119699" custLinFactNeighborX="-10169" custLinFactNeighborY="-18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565D24-3AE3-46CD-A2BC-BBE461DC191B}" type="presOf" srcId="{4FD38E6B-02C4-4888-9FEA-87E01EA4FC0C}" destId="{E0DD281D-72AA-4790-B099-AA1E71A01131}" srcOrd="0" destOrd="0" presId="urn:microsoft.com/office/officeart/2005/8/layout/process5"/>
    <dgm:cxn modelId="{1DF8F24C-4EA2-4138-8D3D-B156F407DECC}" type="presOf" srcId="{89740DD0-1F97-47CF-B4C9-0DCF6FA19994}" destId="{4B0D3709-A174-496C-B3F1-AE69A21DAC57}" srcOrd="0" destOrd="0" presId="urn:microsoft.com/office/officeart/2005/8/layout/process5"/>
    <dgm:cxn modelId="{AD051AB4-7605-43BD-99F4-0D69B87A2876}" type="presOf" srcId="{B2D03ED6-DDF2-4B7B-B4DC-0ED1B6534C35}" destId="{B2FA4BE4-73FA-417C-8375-F3C95ADD08D1}" srcOrd="0" destOrd="0" presId="urn:microsoft.com/office/officeart/2005/8/layout/process5"/>
    <dgm:cxn modelId="{EBBA8B0A-8C12-4CC7-8AC8-42256B5ADA9B}" srcId="{2AEA02C6-8430-49B7-BF76-7B6A452A0360}" destId="{4FD38E6B-02C4-4888-9FEA-87E01EA4FC0C}" srcOrd="0" destOrd="0" parTransId="{6C69A6C2-C3BD-48DC-8C19-B50D7319DEE6}" sibTransId="{CF1DCBD3-8B3D-4B5A-B32D-099FD63ADC29}"/>
    <dgm:cxn modelId="{F4E9E21D-FEB3-41EE-8374-47D458AE85A0}" type="presOf" srcId="{CF1DCBD3-8B3D-4B5A-B32D-099FD63ADC29}" destId="{FE03A38C-F6A6-4893-844B-48F7EECF4690}" srcOrd="0" destOrd="0" presId="urn:microsoft.com/office/officeart/2005/8/layout/process5"/>
    <dgm:cxn modelId="{B1BD50EF-6A24-4537-80C0-4C2EC3611133}" type="presOf" srcId="{2AEA02C6-8430-49B7-BF76-7B6A452A0360}" destId="{DB313981-D016-4007-AFB9-E34EEC7F90A3}" srcOrd="0" destOrd="0" presId="urn:microsoft.com/office/officeart/2005/8/layout/process5"/>
    <dgm:cxn modelId="{2BCFE906-44DD-4ADA-A961-99045E09C1BA}" type="presOf" srcId="{C1FD4798-A74B-4AE9-A25E-FFA45FAC8479}" destId="{992B74E4-A133-4EF3-BDF0-A0B0725FC664}" srcOrd="1" destOrd="0" presId="urn:microsoft.com/office/officeart/2005/8/layout/process5"/>
    <dgm:cxn modelId="{1D111236-3BFF-4441-8756-C31943D95DD3}" type="presOf" srcId="{6B3A5BCE-D917-4415-8FCE-C51463EC0569}" destId="{04D3E110-2E5E-45DF-B899-11F9D060090B}" srcOrd="0" destOrd="0" presId="urn:microsoft.com/office/officeart/2005/8/layout/process5"/>
    <dgm:cxn modelId="{F2A19952-C3AD-442A-A164-09C449933EA1}" srcId="{2AEA02C6-8430-49B7-BF76-7B6A452A0360}" destId="{6B3A5BCE-D917-4415-8FCE-C51463EC0569}" srcOrd="2" destOrd="0" parTransId="{B0C643A6-A502-49B7-8930-C4CABFDA0A66}" sibTransId="{0DF3CC74-6425-4A1A-92EA-A8600A56F504}"/>
    <dgm:cxn modelId="{F906049F-D865-4779-ADD9-C2B66C5C1C29}" type="presOf" srcId="{CF1DCBD3-8B3D-4B5A-B32D-099FD63ADC29}" destId="{6184CEF9-85E8-4AB8-A3F0-A5AE55FAE70F}" srcOrd="1" destOrd="0" presId="urn:microsoft.com/office/officeart/2005/8/layout/process5"/>
    <dgm:cxn modelId="{6F83F343-B112-4A8A-BF03-D6D5A650B5F4}" type="presOf" srcId="{C1FD4798-A74B-4AE9-A25E-FFA45FAC8479}" destId="{C2486A1E-F96A-43AD-8235-A20CBBF94CE5}" srcOrd="0" destOrd="0" presId="urn:microsoft.com/office/officeart/2005/8/layout/process5"/>
    <dgm:cxn modelId="{628FF3DA-458F-436E-B51C-560C4D974271}" srcId="{2AEA02C6-8430-49B7-BF76-7B6A452A0360}" destId="{B2D03ED6-DDF2-4B7B-B4DC-0ED1B6534C35}" srcOrd="3" destOrd="0" parTransId="{E1B62720-B879-473B-AA4A-016BD95CBF63}" sibTransId="{D01C7B1E-C396-4551-A789-F8C68B638F7A}"/>
    <dgm:cxn modelId="{A9A813C3-2159-4654-9675-8A5790226615}" srcId="{2AEA02C6-8430-49B7-BF76-7B6A452A0360}" destId="{89740DD0-1F97-47CF-B4C9-0DCF6FA19994}" srcOrd="1" destOrd="0" parTransId="{044BEB0B-9FA2-4EAB-947B-3F6484A0BE64}" sibTransId="{C1FD4798-A74B-4AE9-A25E-FFA45FAC8479}"/>
    <dgm:cxn modelId="{4E4009CF-83A0-44C5-865A-AEAD1C0980C0}" type="presOf" srcId="{0DF3CC74-6425-4A1A-92EA-A8600A56F504}" destId="{FF9C3E65-B1BC-4E64-A14B-6AA4EDA9B465}" srcOrd="1" destOrd="0" presId="urn:microsoft.com/office/officeart/2005/8/layout/process5"/>
    <dgm:cxn modelId="{6D0F735E-5C7D-4F9A-A79F-882BBF6191B4}" type="presOf" srcId="{0DF3CC74-6425-4A1A-92EA-A8600A56F504}" destId="{BDA6E5BC-368E-4D30-8C07-1CFD44388FEE}" srcOrd="0" destOrd="0" presId="urn:microsoft.com/office/officeart/2005/8/layout/process5"/>
    <dgm:cxn modelId="{9578FCB8-FDC1-472A-89EC-2BC70DAFD112}" type="presParOf" srcId="{DB313981-D016-4007-AFB9-E34EEC7F90A3}" destId="{E0DD281D-72AA-4790-B099-AA1E71A01131}" srcOrd="0" destOrd="0" presId="urn:microsoft.com/office/officeart/2005/8/layout/process5"/>
    <dgm:cxn modelId="{44EA6367-9409-4404-A713-CE240F378432}" type="presParOf" srcId="{DB313981-D016-4007-AFB9-E34EEC7F90A3}" destId="{FE03A38C-F6A6-4893-844B-48F7EECF4690}" srcOrd="1" destOrd="0" presId="urn:microsoft.com/office/officeart/2005/8/layout/process5"/>
    <dgm:cxn modelId="{B4F3E4DA-F257-481F-A687-6B364287D8DD}" type="presParOf" srcId="{FE03A38C-F6A6-4893-844B-48F7EECF4690}" destId="{6184CEF9-85E8-4AB8-A3F0-A5AE55FAE70F}" srcOrd="0" destOrd="0" presId="urn:microsoft.com/office/officeart/2005/8/layout/process5"/>
    <dgm:cxn modelId="{EED00339-E42F-4392-A70F-EB9BC96464BB}" type="presParOf" srcId="{DB313981-D016-4007-AFB9-E34EEC7F90A3}" destId="{4B0D3709-A174-496C-B3F1-AE69A21DAC57}" srcOrd="2" destOrd="0" presId="urn:microsoft.com/office/officeart/2005/8/layout/process5"/>
    <dgm:cxn modelId="{F3FD4512-E682-426B-958A-C1DE35592556}" type="presParOf" srcId="{DB313981-D016-4007-AFB9-E34EEC7F90A3}" destId="{C2486A1E-F96A-43AD-8235-A20CBBF94CE5}" srcOrd="3" destOrd="0" presId="urn:microsoft.com/office/officeart/2005/8/layout/process5"/>
    <dgm:cxn modelId="{835FC23A-5A87-48DB-87DA-03C537FE52B1}" type="presParOf" srcId="{C2486A1E-F96A-43AD-8235-A20CBBF94CE5}" destId="{992B74E4-A133-4EF3-BDF0-A0B0725FC664}" srcOrd="0" destOrd="0" presId="urn:microsoft.com/office/officeart/2005/8/layout/process5"/>
    <dgm:cxn modelId="{771AFA36-B8E4-40FB-BD74-21E45D3647E5}" type="presParOf" srcId="{DB313981-D016-4007-AFB9-E34EEC7F90A3}" destId="{04D3E110-2E5E-45DF-B899-11F9D060090B}" srcOrd="4" destOrd="0" presId="urn:microsoft.com/office/officeart/2005/8/layout/process5"/>
    <dgm:cxn modelId="{4073E8E1-8AE0-41E2-8DE4-775AAF08FB7C}" type="presParOf" srcId="{DB313981-D016-4007-AFB9-E34EEC7F90A3}" destId="{BDA6E5BC-368E-4D30-8C07-1CFD44388FEE}" srcOrd="5" destOrd="0" presId="urn:microsoft.com/office/officeart/2005/8/layout/process5"/>
    <dgm:cxn modelId="{B8F8D7CD-5C8E-430C-A65E-7E3F19D3B08C}" type="presParOf" srcId="{BDA6E5BC-368E-4D30-8C07-1CFD44388FEE}" destId="{FF9C3E65-B1BC-4E64-A14B-6AA4EDA9B465}" srcOrd="0" destOrd="0" presId="urn:microsoft.com/office/officeart/2005/8/layout/process5"/>
    <dgm:cxn modelId="{9F275D82-0F50-4A6A-A5A2-DF4C9C883573}" type="presParOf" srcId="{DB313981-D016-4007-AFB9-E34EEC7F90A3}" destId="{B2FA4BE4-73FA-417C-8375-F3C95ADD08D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EEDB-7706-4B72-9342-D6261218860E}">
      <dsp:nvSpPr>
        <dsp:cNvPr id="0" name=""/>
        <dsp:cNvSpPr/>
      </dsp:nvSpPr>
      <dsp:spPr>
        <a:xfrm>
          <a:off x="2961439" y="12531"/>
          <a:ext cx="2306538" cy="1153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Warunki wjazdu obywateli państw trzecich</a:t>
          </a:r>
          <a:endParaRPr lang="pl-PL" sz="1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995217" y="46309"/>
        <a:ext cx="2238982" cy="1085713"/>
      </dsp:txXfrm>
    </dsp:sp>
    <dsp:sp modelId="{6666F08E-DBC9-41AE-A55B-DE47B53FBF05}">
      <dsp:nvSpPr>
        <dsp:cNvPr id="0" name=""/>
        <dsp:cNvSpPr/>
      </dsp:nvSpPr>
      <dsp:spPr>
        <a:xfrm rot="3594794">
          <a:off x="4466119" y="2030728"/>
          <a:ext cx="1201436" cy="4036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87212" y="2111457"/>
        <a:ext cx="959250" cy="242186"/>
      </dsp:txXfrm>
    </dsp:sp>
    <dsp:sp modelId="{78F62BAC-68E6-4156-8312-31B37B82F4F6}">
      <dsp:nvSpPr>
        <dsp:cNvPr id="0" name=""/>
        <dsp:cNvSpPr/>
      </dsp:nvSpPr>
      <dsp:spPr>
        <a:xfrm>
          <a:off x="4865697" y="3299300"/>
          <a:ext cx="2306538" cy="1153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Pobyt długoterminowy </a:t>
          </a:r>
          <a:b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– ustawa </a:t>
          </a:r>
          <a:b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 cudzoziemcach</a:t>
          </a:r>
          <a:endParaRPr lang="pl-PL" sz="1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899475" y="3333078"/>
        <a:ext cx="2238982" cy="1085713"/>
      </dsp:txXfrm>
    </dsp:sp>
    <dsp:sp modelId="{AC588B3C-E630-454E-BD96-99B54F5FC127}">
      <dsp:nvSpPr>
        <dsp:cNvPr id="0" name=""/>
        <dsp:cNvSpPr/>
      </dsp:nvSpPr>
      <dsp:spPr>
        <a:xfrm rot="10800000">
          <a:off x="3618336" y="3709139"/>
          <a:ext cx="992927" cy="333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 rot="10800000">
        <a:off x="3718413" y="3775857"/>
        <a:ext cx="792773" cy="200155"/>
      </dsp:txXfrm>
    </dsp:sp>
    <dsp:sp modelId="{B4AB27EB-ED5A-4EC0-ADF4-3491C9104663}">
      <dsp:nvSpPr>
        <dsp:cNvPr id="0" name=""/>
        <dsp:cNvSpPr/>
      </dsp:nvSpPr>
      <dsp:spPr>
        <a:xfrm>
          <a:off x="1057363" y="3299300"/>
          <a:ext cx="2306538" cy="1153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Pobyt krótkoterminowy – rozporządzenie 2016/399 kodeks graniczny </a:t>
          </a:r>
          <a:r>
            <a:rPr lang="pl-PL" sz="1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Schengen</a:t>
          </a:r>
          <a:endParaRPr lang="pl-PL" sz="1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091141" y="3333078"/>
        <a:ext cx="2238982" cy="1085713"/>
      </dsp:txXfrm>
    </dsp:sp>
    <dsp:sp modelId="{2DD293A3-D77B-452A-B096-03DED7F0FA3E}">
      <dsp:nvSpPr>
        <dsp:cNvPr id="0" name=""/>
        <dsp:cNvSpPr/>
      </dsp:nvSpPr>
      <dsp:spPr>
        <a:xfrm rot="18005062">
          <a:off x="2561952" y="2030728"/>
          <a:ext cx="1201436" cy="4036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683045" y="2111457"/>
        <a:ext cx="959250" cy="24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480B4-C7F0-45F7-A6A3-1C292A6F4219}">
      <dsp:nvSpPr>
        <dsp:cNvPr id="0" name=""/>
        <dsp:cNvSpPr/>
      </dsp:nvSpPr>
      <dsp:spPr>
        <a:xfrm rot="5400000">
          <a:off x="-136961" y="141457"/>
          <a:ext cx="913079" cy="6391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-5400000">
        <a:off x="2" y="324073"/>
        <a:ext cx="639155" cy="273924"/>
      </dsp:txXfrm>
    </dsp:sp>
    <dsp:sp modelId="{F6388A18-13E0-4B9E-86EC-F9FE53DAA0E7}">
      <dsp:nvSpPr>
        <dsp:cNvPr id="0" name=""/>
        <dsp:cNvSpPr/>
      </dsp:nvSpPr>
      <dsp:spPr>
        <a:xfrm rot="5400000">
          <a:off x="4274945" y="-3631295"/>
          <a:ext cx="593501" cy="7865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ważny dokument podróży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39155" y="33467"/>
        <a:ext cx="7836110" cy="535557"/>
      </dsp:txXfrm>
    </dsp:sp>
    <dsp:sp modelId="{AC561530-0194-481D-A48A-F8FCA0363F76}">
      <dsp:nvSpPr>
        <dsp:cNvPr id="0" name=""/>
        <dsp:cNvSpPr/>
      </dsp:nvSpPr>
      <dsp:spPr>
        <a:xfrm rot="5400000">
          <a:off x="-136961" y="956677"/>
          <a:ext cx="913079" cy="639155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-5400000">
        <a:off x="2" y="1139293"/>
        <a:ext cx="639155" cy="273924"/>
      </dsp:txXfrm>
    </dsp:sp>
    <dsp:sp modelId="{35171DB5-8CDB-452B-AC4C-1E8A5FDE28B9}">
      <dsp:nvSpPr>
        <dsp:cNvPr id="0" name=""/>
        <dsp:cNvSpPr/>
      </dsp:nvSpPr>
      <dsp:spPr>
        <a:xfrm rot="5400000">
          <a:off x="4274945" y="-2816075"/>
          <a:ext cx="593501" cy="7865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ważną wizę  (o ile jest wymagana) lub ważny dokument pobytowy/ważną wizę długoterminową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39155" y="848687"/>
        <a:ext cx="7836110" cy="535557"/>
      </dsp:txXfrm>
    </dsp:sp>
    <dsp:sp modelId="{71C69863-10AC-41A2-B3B8-601120A3DE5F}">
      <dsp:nvSpPr>
        <dsp:cNvPr id="0" name=""/>
        <dsp:cNvSpPr/>
      </dsp:nvSpPr>
      <dsp:spPr>
        <a:xfrm rot="5400000">
          <a:off x="-136961" y="1771896"/>
          <a:ext cx="913079" cy="639155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-5400000">
        <a:off x="2" y="1954512"/>
        <a:ext cx="639155" cy="273924"/>
      </dsp:txXfrm>
    </dsp:sp>
    <dsp:sp modelId="{88D88D63-0353-4BAC-8CDF-B4B1735F5C2E}">
      <dsp:nvSpPr>
        <dsp:cNvPr id="0" name=""/>
        <dsp:cNvSpPr/>
      </dsp:nvSpPr>
      <dsp:spPr>
        <a:xfrm rot="5400000">
          <a:off x="4274945" y="-2000855"/>
          <a:ext cx="593501" cy="7865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Uzasadnią cel i warunki planowanego pobytu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39155" y="1663907"/>
        <a:ext cx="7836110" cy="535557"/>
      </dsp:txXfrm>
    </dsp:sp>
    <dsp:sp modelId="{50BED5CD-71FF-4C69-A82D-1BFA231EF162}">
      <dsp:nvSpPr>
        <dsp:cNvPr id="0" name=""/>
        <dsp:cNvSpPr/>
      </dsp:nvSpPr>
      <dsp:spPr>
        <a:xfrm rot="5400000">
          <a:off x="-136961" y="2587116"/>
          <a:ext cx="913079" cy="639155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-5400000">
        <a:off x="2" y="2769732"/>
        <a:ext cx="639155" cy="273924"/>
      </dsp:txXfrm>
    </dsp:sp>
    <dsp:sp modelId="{F3D3C722-8308-4B13-B0F3-DA93CF32A5DE}">
      <dsp:nvSpPr>
        <dsp:cNvPr id="0" name=""/>
        <dsp:cNvSpPr/>
      </dsp:nvSpPr>
      <dsp:spPr>
        <a:xfrm rot="5400000">
          <a:off x="4274945" y="-1185635"/>
          <a:ext cx="593501" cy="7865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wystarczające środki finansowe 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39155" y="2479127"/>
        <a:ext cx="7836110" cy="535557"/>
      </dsp:txXfrm>
    </dsp:sp>
    <dsp:sp modelId="{2499AB14-C009-447D-8CFA-7E6357CAE128}">
      <dsp:nvSpPr>
        <dsp:cNvPr id="0" name=""/>
        <dsp:cNvSpPr/>
      </dsp:nvSpPr>
      <dsp:spPr>
        <a:xfrm rot="5400000">
          <a:off x="-136961" y="3402336"/>
          <a:ext cx="913079" cy="639155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-5400000">
        <a:off x="2" y="3584952"/>
        <a:ext cx="639155" cy="273924"/>
      </dsp:txXfrm>
    </dsp:sp>
    <dsp:sp modelId="{DE0FDA9A-6AFC-4E69-B13C-238B4C8DE2CB}">
      <dsp:nvSpPr>
        <dsp:cNvPr id="0" name=""/>
        <dsp:cNvSpPr/>
      </dsp:nvSpPr>
      <dsp:spPr>
        <a:xfrm rot="5400000">
          <a:off x="4274945" y="-370415"/>
          <a:ext cx="593501" cy="7865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Posiadają ubezpieczenie medyczne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39155" y="3294347"/>
        <a:ext cx="7836110" cy="535557"/>
      </dsp:txXfrm>
    </dsp:sp>
    <dsp:sp modelId="{090B1F3C-F82A-4BAB-88EC-88AC59688D69}">
      <dsp:nvSpPr>
        <dsp:cNvPr id="0" name=""/>
        <dsp:cNvSpPr/>
      </dsp:nvSpPr>
      <dsp:spPr>
        <a:xfrm rot="5400000">
          <a:off x="-136961" y="4217556"/>
          <a:ext cx="913079" cy="63915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-5400000">
        <a:off x="2" y="4400172"/>
        <a:ext cx="639155" cy="273924"/>
      </dsp:txXfrm>
    </dsp:sp>
    <dsp:sp modelId="{5375833B-0575-4168-8846-22373BDBCBC5}">
      <dsp:nvSpPr>
        <dsp:cNvPr id="0" name=""/>
        <dsp:cNvSpPr/>
      </dsp:nvSpPr>
      <dsp:spPr>
        <a:xfrm rot="5400000">
          <a:off x="4274945" y="444803"/>
          <a:ext cx="593501" cy="7865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Nie są osobami, wobec których dokonano wpisu w SIS lub w wykazie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Nie są uważani za stanowiących zagrożenie (…)</a:t>
          </a:r>
          <a:endParaRPr lang="pl-PL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639155" y="4109565"/>
        <a:ext cx="7836110" cy="535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D281D-72AA-4790-B099-AA1E71A01131}">
      <dsp:nvSpPr>
        <dsp:cNvPr id="0" name=""/>
        <dsp:cNvSpPr/>
      </dsp:nvSpPr>
      <dsp:spPr>
        <a:xfrm>
          <a:off x="1162044" y="1874"/>
          <a:ext cx="4108499" cy="1885178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Weryfikacja warunków </a:t>
          </a:r>
          <a:b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wjazdu i pobytu </a:t>
          </a:r>
          <a:b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krótkoterminowego / długoterminowego</a:t>
          </a:r>
          <a:endParaRPr lang="pl-PL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217259" y="57089"/>
        <a:ext cx="3998069" cy="1774748"/>
      </dsp:txXfrm>
    </dsp:sp>
    <dsp:sp modelId="{FE03A38C-F6A6-4893-844B-48F7EECF4690}">
      <dsp:nvSpPr>
        <dsp:cNvPr id="0" name=""/>
        <dsp:cNvSpPr/>
      </dsp:nvSpPr>
      <dsp:spPr>
        <a:xfrm>
          <a:off x="5650761" y="582825"/>
          <a:ext cx="618284" cy="723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>
        <a:off x="5650761" y="727480"/>
        <a:ext cx="432799" cy="433966"/>
      </dsp:txXfrm>
    </dsp:sp>
    <dsp:sp modelId="{4B0D3709-A174-496C-B3F1-AE69A21DAC57}">
      <dsp:nvSpPr>
        <dsp:cNvPr id="0" name=""/>
        <dsp:cNvSpPr/>
      </dsp:nvSpPr>
      <dsp:spPr>
        <a:xfrm>
          <a:off x="6437119" y="69532"/>
          <a:ext cx="2916435" cy="174986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Odmowa wjazdu</a:t>
          </a:r>
          <a:endParaRPr lang="pl-PL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88371" y="120784"/>
        <a:ext cx="2813931" cy="1647357"/>
      </dsp:txXfrm>
    </dsp:sp>
    <dsp:sp modelId="{C2486A1E-F96A-43AD-8235-A20CBBF94CE5}">
      <dsp:nvSpPr>
        <dsp:cNvPr id="0" name=""/>
        <dsp:cNvSpPr/>
      </dsp:nvSpPr>
      <dsp:spPr>
        <a:xfrm rot="5400000">
          <a:off x="7568265" y="2056359"/>
          <a:ext cx="654143" cy="723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90867"/>
            <a:satOff val="3809"/>
            <a:lumOff val="103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 rot="-5400000">
        <a:off x="7678354" y="2090926"/>
        <a:ext cx="433966" cy="457900"/>
      </dsp:txXfrm>
    </dsp:sp>
    <dsp:sp modelId="{04D3E110-2E5E-45DF-B899-11F9D060090B}">
      <dsp:nvSpPr>
        <dsp:cNvPr id="0" name=""/>
        <dsp:cNvSpPr/>
      </dsp:nvSpPr>
      <dsp:spPr>
        <a:xfrm>
          <a:off x="6437119" y="3053627"/>
          <a:ext cx="2916435" cy="174986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Cofnięcie lub unieważnienie wizy</a:t>
          </a:r>
          <a:endParaRPr lang="pl-PL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88371" y="3104879"/>
        <a:ext cx="2813931" cy="1647357"/>
      </dsp:txXfrm>
    </dsp:sp>
    <dsp:sp modelId="{BDA6E5BC-368E-4D30-8C07-1CFD44388FEE}">
      <dsp:nvSpPr>
        <dsp:cNvPr id="0" name=""/>
        <dsp:cNvSpPr/>
      </dsp:nvSpPr>
      <dsp:spPr>
        <a:xfrm rot="5424272">
          <a:off x="2821839" y="2066568"/>
          <a:ext cx="696798" cy="723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 rot="10800000">
        <a:off x="2927096" y="2106706"/>
        <a:ext cx="487759" cy="433966"/>
      </dsp:txXfrm>
    </dsp:sp>
    <dsp:sp modelId="{B2FA4BE4-73FA-417C-8375-F3C95ADD08D1}">
      <dsp:nvSpPr>
        <dsp:cNvPr id="0" name=""/>
        <dsp:cNvSpPr/>
      </dsp:nvSpPr>
      <dsp:spPr>
        <a:xfrm>
          <a:off x="1483027" y="3020677"/>
          <a:ext cx="3490944" cy="174986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Podjęcie decyzji o zezwoleniu cudzoziemcowi na wjazd </a:t>
          </a:r>
          <a:endParaRPr lang="pl-PL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34279" y="3071929"/>
        <a:ext cx="3388440" cy="164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E1C76-A057-4B09-9E7B-C39AF6063845}" type="datetimeFigureOut">
              <a:rPr lang="pl-PL" smtClean="0"/>
              <a:t>13.03.2018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0170-6B9C-4FF9-ADE9-96519CAAB7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78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1E55B89-292D-43B1-8E36-0C1C7197C92B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24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EC02F08-5458-416E-9DE2-410773A2AD30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604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78F83B0-F76D-4C26-BFEE-07AA4488CD8A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06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29EDD9A-7ECA-41A1-A87B-B38B42AB085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26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29EDD9A-7ECA-41A1-A87B-B38B42AB085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458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B1CAD5-34B0-4D9E-A237-3347F716D944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633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2C2A55-5C16-491B-934F-23776396E0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9026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2C2A55-5C16-491B-934F-23776396E0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99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2C2A55-5C16-491B-934F-23776396E0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701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2C2A55-5C16-491B-934F-23776396E0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583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805CC-4D31-416B-B89F-2C2BAE71F6D8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575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CBAF74-FE87-4490-96BE-F85920452CFB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834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8FD912-AC54-4A34-AD29-B142DD2F8D11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017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B6AA45-010A-4FA9-A716-2458EBDCA562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3543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C3A4C-902B-4063-B135-25AA7FCFCD56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3257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E70F42-91CA-4363-A2B5-4C0A2644FC03}" type="slidenum">
              <a:rPr lang="pl-PL" altLang="pl-PL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7421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81404-2F4F-41A1-B428-56B6D1160754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8210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6FAE4E-E918-476C-BA67-5515E86DC867}" type="slidenum">
              <a:rPr lang="pl-PL" altLang="pl-PL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1736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E80F0-6B75-43D5-A924-7084175E3114}" type="slidenum">
              <a:rPr lang="pl-PL" altLang="pl-PL"/>
              <a:pPr/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0580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A65F0-B890-4C34-940D-22FD88F9B8AD}" type="slidenum">
              <a:rPr lang="pl-PL" altLang="pl-PL"/>
              <a:pPr/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492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F80674-287E-43DA-B84A-9FF4CE593BB4}" type="slidenum">
              <a:rPr lang="pl-PL" altLang="pl-PL"/>
              <a:pPr/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4039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40D499-C9FF-4134-94BD-6D311A9CD429}" type="slidenum">
              <a:rPr lang="pl-PL" altLang="pl-PL"/>
              <a:pPr/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7767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BE1AC-018F-457D-8537-96FA6F3A1974}" type="slidenum">
              <a:rPr lang="pl-PL" altLang="pl-PL"/>
              <a:pPr/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9129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2C2A55-5C16-491B-934F-23776396E0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4778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A5C18D-4387-4B96-81BC-8B4EC893E8EA}" type="slidenum">
              <a:rPr lang="pl-PL" altLang="pl-PL"/>
              <a:pPr/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7587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18925-FFDD-482E-B8C6-56FA67096CB5}" type="slidenum">
              <a:rPr lang="pl-PL" altLang="pl-PL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5870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EC84A-299F-4F35-85D6-5D26B23B0F36}" type="slidenum">
              <a:rPr lang="pl-PL" altLang="pl-PL"/>
              <a:pPr/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8166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27E2D-F3E1-465F-B8F0-72D973F3EA70}" type="slidenum">
              <a:rPr lang="pl-PL" altLang="pl-PL"/>
              <a:pPr/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3568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5D7F03-B3D6-4B85-9E88-070A615A4A35}" type="slidenum">
              <a:rPr lang="pl-PL" altLang="pl-PL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3277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3C2123-318F-49E5-8091-9F6441CEE24F}" type="slidenum">
              <a:rPr lang="pl-PL" altLang="pl-PL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6384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F726C4-817F-4705-A0EC-3583C3D10D9F}" type="slidenum">
              <a:rPr lang="pl-PL" altLang="pl-PL"/>
              <a:pPr/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1287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13DD4A-62A8-4A8C-82FD-AD913225E3CD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47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10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52C2A55-5C16-491B-934F-23776396E05F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41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0DF77B1-B247-4D69-93E5-A98EB475958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40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0DF77B1-B247-4D69-93E5-A98EB475958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882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0DF77B1-B247-4D69-93E5-A98EB475958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60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0DF77B1-B247-4D69-93E5-A98EB4759585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05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822EA0-13D9-4B4A-A7D8-F415EB009D46}" type="slidenum">
              <a:rPr lang="pl-P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3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az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az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Obraz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BEE8-036F-4212-B9F9-F41B76066865}" type="datetimeFigureOut">
              <a:rPr lang="pl-PL"/>
              <a:pPr>
                <a:defRPr/>
              </a:pPr>
              <a:t>13.03.2018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5384-497B-490D-8453-067356414E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0409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1" y="1676400"/>
            <a:ext cx="10972800" cy="3949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6689" y="189310"/>
            <a:ext cx="10944113" cy="1258493"/>
          </a:xfrm>
          <a:prstGeom prst="rect">
            <a:avLst/>
          </a:prstGeom>
          <a:effectLst/>
        </p:spPr>
        <p:txBody>
          <a:bodyPr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72200"/>
            <a:ext cx="3352800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569142-239F-4EC8-85BD-4292673D916F}" type="datetimeFigureOut">
              <a:rPr lang="pl-PL"/>
              <a:pPr>
                <a:defRPr/>
              </a:pPr>
              <a:t>13.03.2018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172200"/>
            <a:ext cx="4470400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172200"/>
            <a:ext cx="2438400" cy="365125"/>
          </a:xfrm>
        </p:spPr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5EAA47-9694-45FE-A094-1AB5FEFA11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750146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291A-747C-48EE-A49C-8B6B57587BB4}" type="datetimeFigureOut">
              <a:rPr lang="pl-PL"/>
              <a:pPr>
                <a:defRPr/>
              </a:pPr>
              <a:t>13.03.2018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C6BB-C455-492C-8445-F1F5678229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914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Obraz 114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6" name="Obraz 11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l-PL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BC08669-4C85-4301-92A9-D34F6A84BB44}" type="datetime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13.03.2018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432292-FAC1-42BA-9BCF-C550A0D94BDB}" type="slidenum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style wzorca tekstu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</a:t>
            </a:r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</a:t>
            </a:r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</a:t>
            </a:r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</a:t>
            </a:r>
            <a:endParaRPr lang="pl-P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1B8CB3-9C59-4082-B718-A8EDE3C1057E}" type="datetime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13.03.2018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170707-AF39-4C33-86D1-E9B71A8049F0}" type="slidenum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  <p:sldLayoutId id="2147483688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F7E0943-C650-4D80-8EEB-3D1D1DACF283}" type="datetime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13.03.2018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A8B09D-C1CD-42FC-B735-DBF82C172BD4}" type="slidenum">
              <a:rPr lang="pl-PL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438280" y="152280"/>
            <a:ext cx="8229240" cy="533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NADBUŻAŃSKI ODDZIAŁ STRAŻY GRANICZNEJ W CHEŁMIE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2209680" y="2666880"/>
            <a:ext cx="8457840" cy="129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28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Zasady </a:t>
            </a:r>
            <a: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prowadzenia działalności gospodarczej </a:t>
            </a:r>
            <a:b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oraz zatrudniania </a:t>
            </a:r>
            <a:r>
              <a:rPr lang="pl-PL" sz="28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cudzoziemców </a:t>
            </a:r>
            <a: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sz="28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terytorium Rzeczypospolitej Polskiej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5943240" y="5408341"/>
            <a:ext cx="1116588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CHEŁM </a:t>
            </a:r>
            <a:r>
              <a:rPr lang="pl-PL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2018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15"/>
          <p:cNvPicPr/>
          <p:nvPr/>
        </p:nvPicPr>
        <p:blipFill>
          <a:blip r:embed="rId3"/>
          <a:stretch/>
        </p:blipFill>
        <p:spPr>
          <a:xfrm>
            <a:off x="5638680" y="762120"/>
            <a:ext cx="152352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551904" y="214182"/>
            <a:ext cx="10538280" cy="4906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u="sng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Ustawa z dnia 15 czerwca 2012 r. o skutkach powierzania wykonywania pracy cudzoziemcom przebywającym wbrew przepisom na terytorium RP</a:t>
            </a:r>
            <a:r>
              <a:rPr lang="pl-PL" altLang="pl-PL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endParaRPr lang="pl-PL" altLang="pl-PL" dirty="0" smtClean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Art. 2. Podmiot powierzający wykonywanie pracy cudzoziemcowi jest obowiązany żądać od cudzoziemca przedstawienia, przed rozpoczęciem pracy, ważnego dokumentu uprawniającego do pobytu na terytorium RP.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endParaRPr lang="pl-PL" altLang="pl-PL" dirty="0" smtClean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Art. 3. Pracodawca jest też zobowiązany do przechowywania kopii powyższych dokumentów przez cały okres wykonywania pracy przez cudzoziemca.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endParaRPr lang="pl-PL" altLang="pl-PL" dirty="0" smtClean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Art. 9 ust. 1. </a:t>
            </a:r>
            <a:r>
              <a:rPr lang="pl-P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Kto powierza, w tym </a:t>
            </a: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samym czasie, wykonywanie pracy wielu cudzoziemcom</a:t>
            </a:r>
            <a:r>
              <a:rPr lang="pl-P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przebywającym </a:t>
            </a: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bez </a:t>
            </a:r>
            <a:r>
              <a:rPr lang="pl-P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ważnego dokumentu uprawniającego do pobytu na terytorium Rzeczypospolitej Polskiej, podlega grzywnie albo karze ograniczenia </a:t>
            </a: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wolności.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endParaRPr lang="pl-PL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Art. 10 ust. 1 </a:t>
            </a:r>
            <a:r>
              <a:rPr lang="pl-P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Kto powierza wykonywanie pracy cudzoziemcowi przebywającemu </a:t>
            </a: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bez </a:t>
            </a:r>
            <a:r>
              <a:rPr lang="pl-P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ważnego dokumentu uprawniającego do pobytu na terytorium Rzeczypospolitej Polskiej w warunkach szczególnego wykorzystania, podlega karze pozbawienia wolności do lat 3.</a:t>
            </a:r>
            <a:endParaRPr lang="pl-PL" altLang="pl-PL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60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247040" y="494270"/>
            <a:ext cx="9012960" cy="6520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u="sng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Zezwolenie na pracę jest wymagane m.in.: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jeżeli cudzoziemiec wykonuje pracę na podstawie umowy z podmiotem, którego siedziba </a:t>
            </a:r>
            <a:br>
              <a:rPr lang="pl-PL" sz="1600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lub miejsce zamieszkania albo oddział, zakład lub inna forma 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zorganizowanej działalności znajduje się na terytorium RP,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związku z pełnieniem funkcji w zarządzie osoby prawnej,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 związku z udzieleniem mu prokury.</a:t>
            </a:r>
            <a:endParaRPr lang="pl-PL" sz="160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600" b="1" u="sng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600" b="1" u="sng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Cudzoziemiec posiada </a:t>
            </a:r>
            <a:r>
              <a:rPr lang="pl-PL" sz="1600" b="1" u="sng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prawo do wykonywania pracy bez zezwolenia </a:t>
            </a:r>
            <a:r>
              <a:rPr lang="pl-PL" sz="1600" b="1" u="sng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 przypadku, gdy:</a:t>
            </a:r>
            <a:endParaRPr lang="pl-PL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osiada </a:t>
            </a: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status uchodźcy nadany w RP,</a:t>
            </a:r>
            <a:endParaRPr lang="pl-PL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udzielono mu ochrony uzupełniającej w RP,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posiada zezwolenie na pobyt stały w RP,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posiada zezwolenie na pobyt rezydenta długoterminowego UE w RP,</a:t>
            </a:r>
            <a:endParaRPr lang="pl-PL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posiada </a:t>
            </a:r>
            <a:r>
              <a:rPr lang="pl-PL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zgodę na pobyt ze względów 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humanitarnych,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posiada zgodę na pobyt tolerowany w RP,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orzysta z ochrony czasowej w RP,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posiada ważne zaświadczenie wydane na podstawie art. 35 ust. 1 ustawy </a:t>
            </a:r>
            <a:b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z dnia 13 czerwca 2003 r. o udzielaniu cudzoziemcom ochrony na terytorium RP,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est obywatelem państwa członkowskiego UE, </a:t>
            </a:r>
            <a:endParaRPr lang="pl-PL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posiada </a:t>
            </a:r>
            <a:r>
              <a:rPr lang="pl-PL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ważną Kartę 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Polaka</a:t>
            </a: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i inne wym. w art. 87 uop.</a:t>
            </a:r>
            <a:endParaRPr lang="pl-PL" sz="1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8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565189" y="873210"/>
            <a:ext cx="10021102" cy="6520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600" b="1" u="sng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Cudzoziemiec jest uprawniony do wykonywania pracy, jeśli posiada zezwolenie na pracę i przebywa </a:t>
            </a:r>
            <a:r>
              <a:rPr lang="pl-PL" sz="1600" b="1" u="sng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sz="1600" b="1" u="sng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terytorium RP m. in.: </a:t>
            </a:r>
          </a:p>
          <a:p>
            <a:pPr algn="just">
              <a:lnSpc>
                <a:spcPct val="100000"/>
              </a:lnSpc>
            </a:pPr>
            <a:endParaRPr lang="pl-PL" sz="1600" b="1" u="sng" strike="noStrike" spc="-1" dirty="0" smtClean="0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u="sng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pl-PL" sz="1600" u="sng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a podstawie wizy</a:t>
            </a:r>
            <a:r>
              <a:rPr lang="pl-PL" sz="1600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, z wyjątkiem wizy, o której mowa w art. 60 ust. 1 pkt 1, 22 lub 23 ustawy </a:t>
            </a:r>
            <a:br>
              <a:rPr lang="pl-PL" sz="1600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strike="noStrike" spc="-1" dirty="0" smtClean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 cudzoziemcach (tj. wydanej w celu turystycznym, 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korzystania z ochrony czasowej,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przyjazdu ze względów humanitarnych, z uwagi na interes państwa lub zobowiązania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międzynarodowe)</a:t>
            </a:r>
            <a:r>
              <a:rPr lang="pl-PL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u="sng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na podstawie zezwolenia na pobyt czasowy </a:t>
            </a: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(z wyjątkiem, gdy zezwolenie zostało wydane:</a:t>
            </a:r>
            <a:b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w związku z obowiązkiem osobistego stawiennictwa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 polskim organem władzy publicznej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jeżeli obecności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cudzoziemca na terytorium Rzeczypospolitej Polskiej wymaga jego wyjątkowa sytuacja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osobista lub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obecności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cudzoziemca na terytorium Rzeczypospolitej Polskiej wymaga interes Rzeczypospolitej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Polskiej);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podstawie </a:t>
            </a:r>
            <a:r>
              <a:rPr lang="pl-PL" sz="16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wizy wydanej przez inne państwo obszaru </a:t>
            </a:r>
            <a:r>
              <a:rPr lang="pl-PL" sz="1600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Schengen</a:t>
            </a:r>
            <a:r>
              <a:rPr lang="pl-PL" sz="16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podstawie </a:t>
            </a:r>
            <a:r>
              <a:rPr lang="pl-PL" sz="16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dokumentu pobytowego wydanego przez inne państwo obszaru </a:t>
            </a:r>
            <a:r>
              <a:rPr lang="pl-PL" sz="1600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Schengen</a:t>
            </a:r>
            <a:r>
              <a:rPr lang="pl-PL" sz="1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pl-PL" sz="16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ramach ruchu </a:t>
            </a:r>
            <a:r>
              <a:rPr lang="pl-PL" sz="16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bezwizowego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algn="just"/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pl-PL" sz="160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strike="noStrike" spc="-1" dirty="0" smtClean="0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940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8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631092" y="832021"/>
            <a:ext cx="10021102" cy="48068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Uzyskanie zezwolenia na pracę /zezwolenia na pobyt czasowy i pracę/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 </a:t>
            </a:r>
            <a:r>
              <a:rPr lang="pl-PL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zwalnia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ze spełnienia określonych odrębnymi przepisami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wymogów, dotyczących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wykonywania </a:t>
            </a:r>
            <a:r>
              <a:rPr lang="pl-PL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zawodów regulowanych lub działalności.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Cudzoziemiec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przebywający na terytorium Rzeczypospolitej Polskiej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podstawie zezwolenia na pobyt czasowy i pracę zawiadamia </a:t>
            </a:r>
            <a:r>
              <a:rPr lang="pl-PL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pisemnie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wojewodę, który udzielił tego zezwolenia, </a:t>
            </a:r>
            <a:r>
              <a:rPr lang="pl-PL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terminie 15 dni roboczych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utracie pracy u któregokolwiek z podmiotów powierzających wykonywanie pracy, wymienionych w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zezwoleniu.</a:t>
            </a:r>
          </a:p>
          <a:p>
            <a:pPr algn="just"/>
            <a:endParaRPr lang="pl-PL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160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strike="noStrike" spc="-1" dirty="0" smtClean="0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391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8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540476" y="411891"/>
            <a:ext cx="10021102" cy="6520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l-PL" sz="20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Podmiot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powierzający cudzoziemcowi wykonywanie pracy </a:t>
            </a:r>
            <a:r>
              <a:rPr lang="pl-PL" sz="20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terminie 7 dni pisemnie powiadamia wojewodę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który wydał zezwolenie na pracę, o następujących okolicznościach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1) 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cudzoziemiec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rozpoczął pracę o innym charakterze lub na innym stanowisku niż określone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zezwoleniu na pracę, na warunkach, o których mowa w art. 88f ust. 1b;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2) 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nastąpiła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zmiana siedziby lub miejsca zamieszkania, nazwy lub formy prawnej podmiotu powierzającego cudzoziemcowi wykonywanie pracy lub przejęcie zakładu pracy lub jego części przez innego pracodawcę;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3)  nastąpiło przejście zakładu pracy lub jego części na innego pracodawcę;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4)  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zmieniła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się osoba reprezentująca pracodawcę, o której mowa w art. 88c ust. 6 pkt 3;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5)  </a:t>
            </a: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cudzoziemiec </a:t>
            </a:r>
            <a:r>
              <a:rPr lang="pl-PL" sz="20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 podjął pracy w okresie 3 miesięcy</a:t>
            </a: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od początkowej daty ważności zezwolenia na pracę;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6)  </a:t>
            </a: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cudzoziemiec </a:t>
            </a:r>
            <a:r>
              <a:rPr lang="pl-PL" sz="20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przerwał pracę na okres przekraczający 3 miesiące</a:t>
            </a: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7) </a:t>
            </a: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cudzoziemiec </a:t>
            </a:r>
            <a:r>
              <a:rPr lang="pl-PL" sz="20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zakończył pracę wcześniej niż 3 miesiące</a:t>
            </a: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przed upływem okresu ważności zezwolenia na pracę.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l-PL" sz="1600" strike="noStrike" spc="-1" dirty="0" smtClean="0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15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8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038040" y="322200"/>
            <a:ext cx="6019560" cy="685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Kontrola Straży Granicznej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97924" y="1390320"/>
            <a:ext cx="10832757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Funkcjonariusze Straży Granicznej prowadzą kontrolę w celu </a:t>
            </a:r>
            <a:r>
              <a:rPr lang="pl-PL" sz="24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ustalenia stanu faktycznego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w zakresie przestrzegania przepisów dotyczących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	 -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legalności 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wykonywania pracy przez cudzoziemców;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	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- prowadzenia 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działalności gospodarczej przez cudzoziemców;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	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- powierzenia 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wykonywania pracy cudzoziemcom.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198080" y="1346040"/>
            <a:ext cx="10515240" cy="3135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pracodawcy;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przedsiębiorcy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niezatrudniający 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pracownika i inne instytucje;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osoby fizyczne, w przypadku uzasadnionego podejrzenia naruszenia przepisów dotyczących legalności wykonywania pracy przez cudzoziemców, prowadzenia działalności gospodarczej przez cudzoziemców oraz powierzania wykonywania pracy cudzoziemcom.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603800" y="457200"/>
            <a:ext cx="8866492" cy="685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PODMIOTY, </a:t>
            </a:r>
            <a:r>
              <a:rPr lang="pl-PL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KTÓRE MOGĄ BYĆ OBJĘTE </a:t>
            </a:r>
            <a:r>
              <a:rPr lang="pl-PL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KONTROLĄ: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355679" y="1242042"/>
            <a:ext cx="10522800" cy="483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Kontrolę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przeprowadzają funkcjonariusze na podstawie upoważnienia, wystawionego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przez </a:t>
            </a:r>
            <a:r>
              <a:rPr lang="pl-PL" sz="20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właściwego komendanta.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Upoważnienie okazuje się przed rozpoczęciem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kontroli.</a:t>
            </a: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pl-PL" sz="20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przypadku podejrzenia, że przepisy nie są przestrzegane, i okoliczności </a:t>
            </a:r>
            <a:r>
              <a:rPr lang="pl-PL" sz="2000" b="1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faktyczne uzasadniają niezwłoczne podjęcie kontroli,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kontrole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przeprowadza się na podstawie legitymacji służbowych. Kontrolowanemu doręcza się upoważnienie nie później niż w terminie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3 dni (os. prawna) </a:t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lub 7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dni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(os. fizyczna) od dnia wszczęcia kontroli.</a:t>
            </a: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pl-PL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 toku kontroli funkcjonariusze wzywają podmiot kontrolowany do okazania w terminie </a:t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nie dłuższym niż 7 dni od dnia zażądania wszelkiej dokumentacji dotyczącej przedmiotu kontroli.</a:t>
            </a: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pl-PL" sz="20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</a:pP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273400" y="292320"/>
            <a:ext cx="7110000" cy="685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Czynności kontrolne Straży Granicznej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265063" y="1093762"/>
            <a:ext cx="10522800" cy="483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000" b="1" u="sng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Kontrolowany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ma obowiązek w wyznaczonym terminie udzielać wszelkich wyjaśnień dotyczących przedmiotu kontroli, dostarczać dokumenty, w tym dokumenty żądane </a:t>
            </a:r>
            <a:b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przez kontrolujących funkcjonariuszy, umożliwić sporządzanie ich kopii oraz zapewnić funkcjonariuszom warunki do pracy, w tym w miarę możliwości udostępnić samodzielne pomieszczenie i miejsce do przechowywania dokumentów.</a:t>
            </a:r>
          </a:p>
          <a:p>
            <a:pPr marL="228600" indent="-228240" algn="just"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000" b="1" u="sng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Osoby upoważnione do reprezentowania kontrolowanego lub prowadzenia jego spraw, pracownicy kontrolowanego, osoby współdziałające z kontrolowanym oraz inne osoby 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przebywające w miejscu prowadzenia kontroli są obowiązani udzielać wyjaśnień dotyczących przedmiotu kontroli, w zakresie wynikającym z wykonywanych czynności lub zadań.</a:t>
            </a:r>
            <a:endParaRPr lang="pl-PL" sz="20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Kontrolowany lub osoba przez niego upoważniona są obowiązani do poświadczania zgodności odpisów i wyciągów oraz kserokopii z dokumentów dostarczonych kontrolującym.</a:t>
            </a: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</a:pPr>
            <a:endParaRPr lang="pl-PL" sz="20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273400" y="292320"/>
            <a:ext cx="7110000" cy="685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Czynności kontrolne Straży Granicznej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62120" y="15706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spcBef>
                <a:spcPts val="1001"/>
              </a:spcBef>
            </a:pPr>
            <a:r>
              <a:rPr lang="pl-PL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l-PL" sz="2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l-PL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</a:t>
            </a: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</a:pPr>
            <a:r>
              <a:rPr lang="pl-PL" sz="2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l-PL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l-PL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Kontrolowany lub </a:t>
            </a:r>
            <a:r>
              <a:rPr lang="pl-PL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osoby upoważnione do reprezentowania kontrolowanego </a:t>
            </a:r>
            <a:br>
              <a:rPr lang="pl-PL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	lub prowadzenia jego spraw, pracownicy kontrolowanego, osoby współdziałające </a:t>
            </a:r>
            <a:br>
              <a:rPr lang="pl-PL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	z kontrolowanym oraz inne osoby przebywające w miejscu prowadzenia kontroli 	</a:t>
            </a:r>
            <a:r>
              <a:rPr lang="pl-PL" sz="2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mogą złożyć funkcjonariuszom kontrolującym ustne lub pisemne oświadczenia 	dotyczące przedmiotu kontroli.</a:t>
            </a:r>
            <a:endParaRPr lang="pl-PL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</a:pP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-PL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666880" y="299880"/>
            <a:ext cx="6705360" cy="84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Czynności kontrolne Straży Granicznej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54920" y="-75960"/>
            <a:ext cx="103824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Akty prawne zawierające przepisy regulujące zasady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prowadzenia działalności gospodarczej oraz zatrudniania 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cudzoziemców 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 </a:t>
            </a:r>
            <a:r>
              <a:rPr lang="pl-PL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terytorium Polski: 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858680" y="1249560"/>
            <a:ext cx="9098640" cy="533160"/>
          </a:xfrm>
          <a:prstGeom prst="roundRect">
            <a:avLst>
              <a:gd name="adj" fmla="val 25389"/>
            </a:avLst>
          </a:prstGeom>
          <a:gradFill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/>
          </a:gradFill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ustawa z dnia 20 kwietnia 2004 r. o promocji zatrudnienia i instytucjach rynku pracy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1841166" y="3441600"/>
            <a:ext cx="9098640" cy="1405800"/>
          </a:xfrm>
          <a:prstGeom prst="roundRect">
            <a:avLst>
              <a:gd name="adj" fmla="val 25389"/>
            </a:avLst>
          </a:prstGeom>
          <a:gradFill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/>
          </a:gradFill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rozporządzenie Ministra Pracy i Polityki Społecznej z dnia 21 kwietnia 2015 r.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sprawie przypadków, w których powierzenie wykonywania pracy cudzoziemcowi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terytorium Rzeczypospolitej Polskiej jest dopuszczalne bez konieczności uzyskania zezwolenia na pracę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1858680" y="1991520"/>
            <a:ext cx="9098640" cy="623880"/>
          </a:xfrm>
          <a:prstGeom prst="roundRect">
            <a:avLst>
              <a:gd name="adj" fmla="val 25389"/>
            </a:avLst>
          </a:prstGeom>
          <a:gradFill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/>
          </a:gradFill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ustawa z dnia 15 czerwca 2012 r. o skutkach powierzania wykonywania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pracy cudzoziemcom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nielegalnie przebywającym na terytorium Polski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1858680" y="2838240"/>
            <a:ext cx="9098640" cy="380520"/>
          </a:xfrm>
          <a:prstGeom prst="roundRect">
            <a:avLst>
              <a:gd name="adj" fmla="val 25389"/>
            </a:avLst>
          </a:prstGeom>
          <a:gradFill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/>
          </a:gradFill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ustawa z dnia 12 grudnia 2013 r. o cudzoziemcach</a:t>
            </a:r>
            <a:r>
              <a:rPr lang="pl-PL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1841166" y="5795693"/>
            <a:ext cx="9098640" cy="440350"/>
          </a:xfrm>
          <a:prstGeom prst="roundRect">
            <a:avLst>
              <a:gd name="adj" fmla="val 25389"/>
            </a:avLst>
          </a:prstGeom>
          <a:gradFill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/>
          </a:gradFill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i inne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858680" y="5067143"/>
            <a:ext cx="9098640" cy="533160"/>
          </a:xfrm>
          <a:prstGeom prst="roundRect">
            <a:avLst>
              <a:gd name="adj" fmla="val 25389"/>
            </a:avLst>
          </a:prstGeom>
          <a:gradFill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/>
          </a:gradFill>
          <a:ln w="936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ustawa z dnia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2 lipca </a:t>
            </a:r>
            <a:r>
              <a:rPr lang="pl-PL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2004 r. o 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swobodzie działalności gospodarczej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189440" y="279360"/>
            <a:ext cx="10538280" cy="570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pl-PL" sz="28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just">
              <a:buNone/>
            </a:pPr>
            <a:r>
              <a:rPr lang="pl-PL" altLang="pl-PL" sz="24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Art. 225 ustawy z dnia 6 czerwca 1997 r. kodeks karny</a:t>
            </a:r>
          </a:p>
          <a:p>
            <a:pPr algn="just">
              <a:buNone/>
            </a:pPr>
            <a:endParaRPr lang="pl-PL" altLang="pl-PL" sz="2800" dirty="0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 1. Kto osobie uprawnionej do przeprowadzania kontroli w zakresie ochrony środowiska </a:t>
            </a:r>
            <a:br>
              <a:rPr lang="pl-PL" altLang="pl-PL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 osobie przybranej jej do pomocy udaremnia lub utrudnia wykonanie czynności służbowej, podlega karze pozbawienia wolności do lat 3.</a:t>
            </a:r>
          </a:p>
          <a:p>
            <a:pPr algn="just">
              <a:buFont typeface="Arial" panose="020B0604020202020204" pitchFamily="34" charset="0"/>
              <a:buNone/>
            </a:pPr>
            <a:endParaRPr lang="pl-PL" altLang="pl-PL" sz="2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 2. </a:t>
            </a:r>
            <a:r>
              <a:rPr lang="pl-PL" altLang="pl-PL" sz="2200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Tej samej karze podlega, kto osobie uprawnionej do kontroli w zakresie inspekcji pracy lub osobie przybranej jej do pomocy udaremnia lub utrudnia wykonanie czynności służbowej.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pl-PL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pl-PL" sz="2800" b="1" u="sng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0864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944130" y="279360"/>
            <a:ext cx="9783590" cy="570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pl-PL" sz="24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Nielegalne wykonywanie pracy przez cudzoziemca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ma miejsce w przypadkach, gdy: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</a:t>
            </a:r>
            <a:r>
              <a:rPr lang="pl-PL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udzoziemiec nie jest uprawniony do wykonywania pracy </a:t>
            </a:r>
            <a:br>
              <a:rPr lang="pl-PL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pl-PL" sz="2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 rozumieniu art. 87 ust. 1 uop,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</a:t>
            </a: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ie posiada odpowiedniego zezwolenia na pracę i nie jest zwolniony </a:t>
            </a:r>
            <a:b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obowiązku jego posiadania na mocy przepisów szczególnych,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pl-PL" sz="24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odstawa pobytu nie uprawnia go do wykonywania pracy.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endParaRPr lang="pl-PL" sz="24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Cudzoziemiec, który nielegalnie wykonuje pracę, podlega karze grzywny </a:t>
            </a:r>
            <a:b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nie niższej niż 1.000 zł.</a:t>
            </a:r>
          </a:p>
          <a:p>
            <a:pPr algn="just">
              <a:lnSpc>
                <a:spcPct val="100000"/>
              </a:lnSpc>
            </a:pPr>
            <a:endParaRPr lang="pl-PL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endParaRPr lang="pl-PL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pl-PL" sz="2800" b="1" u="sng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1522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pole tekstowe 5"/>
          <p:cNvSpPr txBox="1">
            <a:spLocks noChangeArrowheads="1"/>
          </p:cNvSpPr>
          <p:nvPr/>
        </p:nvSpPr>
        <p:spPr bwMode="auto">
          <a:xfrm>
            <a:off x="2782502" y="203245"/>
            <a:ext cx="8750471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l-PL" altLang="pl-PL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Cudzoziemcowi wydaje się decyzję o zobowiązaniu </a:t>
            </a:r>
            <a:br>
              <a:rPr lang="pl-PL" altLang="pl-PL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do powrotu, </a:t>
            </a:r>
            <a:r>
              <a:rPr lang="pl-PL" alt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jeżeli, m.in. :</a:t>
            </a:r>
            <a:endParaRPr lang="pl-PL" altLang="pl-PL" sz="2800" b="1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pl-PL" altLang="pl-PL" sz="2800" b="1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przebywa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 przebywał na terytorium Rzeczypospolitej Polskiej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bez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ważnej wizy lub innego ważnego dokumentu uprawniającego go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wjazdu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to terytorium i pobytu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nim, jeżeli wiza lub inny dokument są lub były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wymagane,</a:t>
            </a:r>
            <a:endParaRPr lang="pl-PL" altLang="pl-PL" sz="24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AutoNum type="arabicPeriod"/>
            </a:pPr>
            <a:endParaRPr lang="pl-PL" altLang="pl-PL" sz="24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-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wykonuje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 w dniu wszczęcia kontroli legalności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wykonywania pracy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prowadzonej przez uprawniony do tego organ wykonywał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pracę bez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odpowiedniego zezwolenia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pracę lub oświadczenia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powierzeniu wykonywania pracy cudzoziemcowi wpisanego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</a:t>
            </a:r>
            <a:r>
              <a:rPr lang="pl-PL" alt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ewidencji 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oświadczeń</a:t>
            </a: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.</a:t>
            </a:r>
            <a:endParaRPr lang="pl-PL" altLang="pl-PL" sz="24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026508" y="164031"/>
            <a:ext cx="9627071" cy="570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pl-PL" sz="2800" b="1" u="sng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100000"/>
              </a:lnSpc>
            </a:pPr>
            <a:r>
              <a:rPr lang="pl-PL" sz="28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Powierzenie cudzoziemcowi nielegalnego wykonywania pracy </a:t>
            </a:r>
            <a:r>
              <a:rPr lang="pl-PL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pl-PL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pl-PL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 miejsce w następujących przypadkach:</a:t>
            </a:r>
          </a:p>
          <a:p>
            <a:pPr>
              <a:lnSpc>
                <a:spcPct val="100000"/>
              </a:lnSpc>
            </a:pPr>
            <a:endParaRPr lang="pl-PL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udzoziemiec 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nie jest uprawniony do wykonywania pracy w rozumieniu </a:t>
            </a:r>
            <a:b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art. 87 ust. 1 uop,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udzoziemiec 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ie posiada odpowiedniego zezwolenia na pracę i nie jest zwolniony </a:t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obowiązku jego posiadania na mocy przepisów szczególnych,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odstawa pobytu nie uprawnia c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udzoziemca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do wykonywania pracy,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</a:t>
            </a: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udzoziemiec wykonuje pracę na innych warunkach lub innym stanowisku niż określone </a:t>
            </a:r>
            <a:b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r>
              <a:rPr lang="pl-PL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 odpowiednim zezwoleniu na pracę,</a:t>
            </a:r>
          </a:p>
          <a:p>
            <a:pPr marL="457200" indent="-457200" algn="just">
              <a:lnSpc>
                <a:spcPct val="100000"/>
              </a:lnSpc>
              <a:buFontTx/>
              <a:buChar char="-"/>
            </a:pPr>
            <a:r>
              <a:rPr lang="pl-PL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</a:t>
            </a:r>
            <a:r>
              <a:rPr lang="pl-PL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owierzanie pracy następuje bez zawarcia z cudzoziemcem umowy o pracę albo umowy cywilnoprawnej w wymaganej formie.</a:t>
            </a:r>
            <a:endParaRPr lang="pl-PL" sz="20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pl-PL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pl-PL" sz="2800" b="1" u="sng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3576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pole tekstowe 5"/>
          <p:cNvSpPr txBox="1">
            <a:spLocks noChangeArrowheads="1"/>
          </p:cNvSpPr>
          <p:nvPr/>
        </p:nvSpPr>
        <p:spPr bwMode="auto">
          <a:xfrm>
            <a:off x="1705233" y="0"/>
            <a:ext cx="10190204" cy="52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2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Kto </a:t>
            </a:r>
            <a:r>
              <a:rPr lang="pl-PL" altLang="pl-PL" sz="2400" b="1" u="sng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powierza cudzoziemcowi nielegalne wykonywanie pracy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 podlega karze grzywny od 1.000 zł do 30.000 zł.</a:t>
            </a:r>
          </a:p>
          <a:p>
            <a:pPr lvl="1"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2400" b="1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lvl="1"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Kto 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za pomocą wprowadzenia cudzoziemca w błąd, wyzyskania 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błędu, wykorzystania 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zależności służbowej 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lub 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niezdolności 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do 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należytego pojmowania przedsiębranego działania </a:t>
            </a:r>
            <a:r>
              <a:rPr lang="pl-PL" altLang="pl-PL" sz="2400" b="1" u="sng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doprowadza cudzoziemca </a:t>
            </a:r>
            <a:r>
              <a:rPr lang="pl-PL" altLang="pl-PL" sz="2400" b="1" u="sng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do </a:t>
            </a:r>
            <a:r>
              <a:rPr lang="pl-PL" altLang="pl-PL" sz="2400" b="1" u="sng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nielegalnego wykonywania pracy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, podlega karze grzywny od 3.000 zł do 30.000 zł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.</a:t>
            </a:r>
          </a:p>
          <a:p>
            <a:pPr lvl="1"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sz="2400" b="1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lvl="1" algn="just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Kto za pomocą wprowadzenia w błąd, wyzyskania błędu 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 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niezdolności 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należytego pojmowania przedsiębranego działania </a:t>
            </a:r>
            <a:r>
              <a:rPr lang="pl-PL" altLang="pl-PL" sz="2400" b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doprowadza inną osobę do powierzenia cudzoziemcowi nielegalnego wykonywania pracy</a:t>
            </a:r>
            <a:r>
              <a:rPr lang="pl-PL" altLang="pl-PL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podlega karze grzywny od 3000 zł do 30 000 zł.</a:t>
            </a:r>
          </a:p>
          <a:p>
            <a:pPr lvl="1" algn="just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pl-PL" altLang="pl-PL" b="1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pl-PL" altLang="pl-PL" sz="20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3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189440" y="279360"/>
            <a:ext cx="10538280" cy="570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1" algn="just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Kto żąda od cudzoziemca korzyści majątkowej w zamian za podjęcie działań zmierzających do uzyskania zezwolenia na pracę lub innego dokumentu uprawniającego do wykonywania pracy, podlega karze grzywny od 3000 zł </a:t>
            </a:r>
            <a:b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30 000 zł.</a:t>
            </a:r>
          </a:p>
          <a:p>
            <a:pPr lvl="1" algn="just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</a:pPr>
            <a:endParaRPr lang="pl-PL" altLang="pl-PL" sz="2400" b="1" dirty="0" smtClean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  <a:p>
            <a:pPr lvl="1" algn="just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</a:pP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Calibri Light" panose="020F0302020204030204" pitchFamily="34" charset="0"/>
              </a:rPr>
              <a:t>Kto powierza zatrudnienie lub wykonywanie innej pracy zarobkowej cudzoziemcowi kierowanemu przez podmiot niebędący agencją zatrudnienia, podlega karze grzywny nie niższej niż 3.000 zł.</a:t>
            </a:r>
          </a:p>
          <a:p>
            <a:pPr lvl="1" algn="just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</a:pPr>
            <a:endParaRPr lang="pl-PL" altLang="pl-PL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46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74950"/>
          </a:xfrm>
        </p:spPr>
        <p:txBody>
          <a:bodyPr/>
          <a:lstStyle/>
          <a:p>
            <a:r>
              <a:rPr lang="pl-PL" altLang="pl-PL" sz="5400" b="1" dirty="0" smtClean="0">
                <a:solidFill>
                  <a:schemeClr val="accent1"/>
                </a:solidFill>
              </a:rPr>
              <a:t/>
            </a:r>
            <a:br>
              <a:rPr lang="pl-PL" altLang="pl-PL" sz="5400" b="1" dirty="0" smtClean="0">
                <a:solidFill>
                  <a:schemeClr val="accent1"/>
                </a:solidFill>
              </a:rPr>
            </a:br>
            <a:r>
              <a:rPr lang="pl-PL" altLang="pl-PL" sz="5400" b="1" dirty="0" smtClean="0">
                <a:solidFill>
                  <a:schemeClr val="accent1"/>
                </a:solidFill>
              </a:rPr>
              <a:t/>
            </a:r>
            <a:br>
              <a:rPr lang="pl-PL" altLang="pl-PL" sz="5400" b="1" dirty="0" smtClean="0">
                <a:solidFill>
                  <a:schemeClr val="accent1"/>
                </a:solidFill>
              </a:rPr>
            </a:br>
            <a:r>
              <a:rPr lang="pl-PL" altLang="pl-PL" sz="5400" b="1" dirty="0" smtClean="0">
                <a:solidFill>
                  <a:schemeClr val="accent1"/>
                </a:solidFill>
              </a:rPr>
              <a:t/>
            </a:r>
            <a:br>
              <a:rPr lang="pl-PL" altLang="pl-PL" sz="5400" b="1" dirty="0" smtClean="0">
                <a:solidFill>
                  <a:schemeClr val="accent1"/>
                </a:solidFill>
              </a:rPr>
            </a:br>
            <a:r>
              <a:rPr lang="pl-PL" altLang="pl-PL" sz="5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Warunki wjazdu i pobytu cudzoziemców na terytorium RP</a:t>
            </a:r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6778625" y="3897313"/>
            <a:ext cx="4311650" cy="569912"/>
          </a:xfrm>
        </p:spPr>
        <p:txBody>
          <a:bodyPr/>
          <a:lstStyle/>
          <a:p>
            <a:pPr algn="l"/>
            <a:endParaRPr lang="pl-PL" altLang="pl-PL" sz="1200" dirty="0" smtClean="0"/>
          </a:p>
          <a:p>
            <a:pPr algn="l"/>
            <a:r>
              <a:rPr lang="pl-PL" altLang="pl-PL" sz="1200" dirty="0" smtClean="0"/>
              <a:t>Zarząd ds. Cudzoziemców </a:t>
            </a:r>
            <a:r>
              <a:rPr lang="pl-PL" altLang="pl-PL" sz="1200" dirty="0"/>
              <a:t/>
            </a:r>
            <a:br>
              <a:rPr lang="pl-PL" altLang="pl-PL" sz="1200" dirty="0"/>
            </a:br>
            <a:r>
              <a:rPr lang="pl-PL" altLang="pl-PL" sz="1200" dirty="0" smtClean="0"/>
              <a:t>Komendy Głównej Straży Granicznej</a:t>
            </a:r>
          </a:p>
        </p:txBody>
      </p:sp>
    </p:spTree>
    <p:extLst>
      <p:ext uri="{BB962C8B-B14F-4D97-AF65-F5344CB8AC3E}">
        <p14:creationId xmlns:p14="http://schemas.microsoft.com/office/powerpoint/2010/main" val="24797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952596" y="1571612"/>
          <a:ext cx="8229600" cy="445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65225" y="476250"/>
            <a:ext cx="9693275" cy="884238"/>
          </a:xfrm>
        </p:spPr>
        <p:txBody>
          <a:bodyPr rtlCol="0"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pl-PL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Przekraczanie granicy zewnętrznej RP przez obywateli państw trzecich</a:t>
            </a:r>
          </a:p>
        </p:txBody>
      </p:sp>
      <p:pic>
        <p:nvPicPr>
          <p:cNvPr id="7172" name="Picture 2" descr="C:\Users\DELL\Desktop\schengen_map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10" y="1118544"/>
            <a:ext cx="3991441" cy="30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41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Warunki wjazdu obywateli państw trzecich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9497106"/>
              </p:ext>
            </p:extLst>
          </p:nvPr>
        </p:nvGraphicFramePr>
        <p:xfrm>
          <a:off x="1825625" y="1527175"/>
          <a:ext cx="8504238" cy="499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1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747068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Kontrola graniczna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9520878"/>
              </p:ext>
            </p:extLst>
          </p:nvPr>
        </p:nvGraphicFramePr>
        <p:xfrm>
          <a:off x="838200" y="1371600"/>
          <a:ext cx="1051560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99933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>Prowadzenie działalności gospodarczej przez cudzoziemców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2199501" y="1145058"/>
            <a:ext cx="9475093" cy="3672217"/>
          </a:xfrm>
        </p:spPr>
        <p:txBody>
          <a:bodyPr/>
          <a:lstStyle/>
          <a:p>
            <a:pPr algn="just"/>
            <a:endParaRPr lang="pl-PL" sz="28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Działalnością gospodarczą jest zarobkowa działalność wytwórcza, budowlana, handlowa, usługowa oraz poszukiwanie, rozpoznawanie i wydobywanie kopalin ze złóż, a także działalność zawodowa, wykonywana w sposób zorganizowany i ciągły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pl-PL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 do zasady, cudzoziemcy pochodzący z państw trzecich </a:t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niekorzystający ze szczególnych uprawnień w tym zakresie, mają prawo </a:t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podejmowania i wykonywania działalności gospodarczej wyłącznie </a:t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formie spółki: </a:t>
            </a:r>
            <a:r>
              <a:rPr lang="pl-PL" sz="2400" b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komandytowej, komandytowo - akcyjnej, akcyjnej </a:t>
            </a:r>
            <a:br>
              <a:rPr lang="pl-PL" sz="2400" b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b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oraz z ograniczoną odpowiedzialnością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 także do przystępowania do takich spółek oraz obejmowania bądź nabywania ich udziałów lub akcji, </a:t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ile umowy międzynarodowe nie stanowią inaczej.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28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Stemplowanie dokumentów podróży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016000"/>
            <a:ext cx="10515600" cy="584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Dokumenty podróży obywateli państw trzecich są systematycznie stemplowane przy wjeździe </a:t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wyjeździe.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Stempla wjazdowego nie umieszcza się m.in. w:</a:t>
            </a:r>
          </a:p>
          <a:p>
            <a:pPr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dokumentach podróży obywateli państw trzecich, którzy przedstawią kartę pobytu (art. 11 KGS, zalecenia Komisji),</a:t>
            </a:r>
          </a:p>
          <a:p>
            <a:pPr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dokumentach podróży obywateli Andory, Monako i San Marino,</a:t>
            </a:r>
          </a:p>
          <a:p>
            <a:pPr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dokumentach podróży głów państw, dygnitarzy, których przyjazd został oficjalnie zapowiedziany </a:t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wyprzedzeniem drogą dyplomatyczną,</a:t>
            </a:r>
          </a:p>
          <a:p>
            <a:pPr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licencjach pilotów/certyfikatach członków załogi.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2000" dirty="0"/>
          </a:p>
        </p:txBody>
      </p:sp>
      <p:pic>
        <p:nvPicPr>
          <p:cNvPr id="13316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0" r="5216"/>
          <a:stretch/>
        </p:blipFill>
        <p:spPr bwMode="auto">
          <a:xfrm>
            <a:off x="5140388" y="4223250"/>
            <a:ext cx="6552000" cy="1879196"/>
          </a:xfrm>
          <a:prstGeom prst="rect">
            <a:avLst/>
          </a:prstGeom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5823637" y="4870931"/>
            <a:ext cx="2011363" cy="31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12.03.17  50</a:t>
            </a:r>
          </a:p>
        </p:txBody>
      </p:sp>
      <p:sp>
        <p:nvSpPr>
          <p:cNvPr id="7" name="Prostokąt 6"/>
          <p:cNvSpPr/>
          <p:nvPr/>
        </p:nvSpPr>
        <p:spPr>
          <a:xfrm>
            <a:off x="9088414" y="4893156"/>
            <a:ext cx="198437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22.03.17 50</a:t>
            </a:r>
          </a:p>
        </p:txBody>
      </p:sp>
      <p:sp>
        <p:nvSpPr>
          <p:cNvPr id="13319" name="Symbol zastępczy zawartości 2"/>
          <p:cNvSpPr txBox="1">
            <a:spLocks/>
          </p:cNvSpPr>
          <p:nvPr/>
        </p:nvSpPr>
        <p:spPr bwMode="auto">
          <a:xfrm>
            <a:off x="5574763" y="5744572"/>
            <a:ext cx="5683250" cy="5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200" b="1" dirty="0"/>
              <a:t>	                 Data wjazdu 			            Data wyjazdu 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pl-PL" sz="2000" dirty="0"/>
          </a:p>
          <a:p>
            <a:pPr algn="ctr">
              <a:buFont typeface="Arial" panose="020B0604020202020204" pitchFamily="34" charset="0"/>
              <a:buNone/>
            </a:pPr>
            <a:endParaRPr lang="pl-PL" altLang="pl-PL" sz="2000" dirty="0"/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697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Sposób odnotowywania w dokumencie podróży cudzoziemca </a:t>
            </a:r>
            <a:r>
              <a:rPr lang="en-GB" altLang="pl-PL" sz="32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wydania</a:t>
            </a:r>
            <a:r>
              <a:rPr lang="en-GB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32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decyzji</a:t>
            </a:r>
            <a:r>
              <a:rPr lang="en-GB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GB" altLang="pl-PL" sz="32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odmowie</a:t>
            </a:r>
            <a:r>
              <a:rPr lang="en-GB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32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wjazdu</a:t>
            </a:r>
            <a:endParaRPr lang="pl-PL" altLang="pl-PL" sz="32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1406525" y="1465263"/>
            <a:ext cx="8937625" cy="4572000"/>
          </a:xfrm>
          <a:prstGeom prst="rect">
            <a:avLst/>
          </a:prstGeom>
        </p:spPr>
        <p:txBody>
          <a:bodyPr/>
          <a:lstStyle/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6627880" y="1439496"/>
            <a:ext cx="3291044" cy="2433525"/>
            <a:chOff x="2768" y="3094"/>
            <a:chExt cx="2286" cy="1690"/>
          </a:xfrm>
        </p:grpSpPr>
        <p:grpSp>
          <p:nvGrpSpPr>
            <p:cNvPr id="15376" name="Group 8"/>
            <p:cNvGrpSpPr>
              <a:grpSpLocks/>
            </p:cNvGrpSpPr>
            <p:nvPr/>
          </p:nvGrpSpPr>
          <p:grpSpPr bwMode="auto">
            <a:xfrm>
              <a:off x="2768" y="3094"/>
              <a:ext cx="2172" cy="1690"/>
              <a:chOff x="2768" y="3094"/>
              <a:chExt cx="2172" cy="1690"/>
            </a:xfrm>
          </p:grpSpPr>
          <p:grpSp>
            <p:nvGrpSpPr>
              <p:cNvPr id="15378" name="Group 9"/>
              <p:cNvGrpSpPr>
                <a:grpSpLocks/>
              </p:cNvGrpSpPr>
              <p:nvPr/>
            </p:nvGrpSpPr>
            <p:grpSpPr bwMode="auto">
              <a:xfrm>
                <a:off x="2768" y="3094"/>
                <a:ext cx="2172" cy="1573"/>
                <a:chOff x="2768" y="3094"/>
                <a:chExt cx="2172" cy="1573"/>
              </a:xfrm>
            </p:grpSpPr>
            <p:sp>
              <p:nvSpPr>
                <p:cNvPr id="1538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65" y="4004"/>
                  <a:ext cx="94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pl-PL" altLang="pl-PL" sz="1800">
                    <a:latin typeface="Tahoma" panose="020B0604030504040204" pitchFamily="34" charset="0"/>
                  </a:endParaRPr>
                </a:p>
              </p:txBody>
            </p:sp>
            <p:pic>
              <p:nvPicPr>
                <p:cNvPr id="15381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" y="3173"/>
                  <a:ext cx="1967" cy="1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2" name="Line 12"/>
                <p:cNvSpPr>
                  <a:spLocks noChangeShapeType="1"/>
                </p:cNvSpPr>
                <p:nvPr/>
              </p:nvSpPr>
              <p:spPr bwMode="auto">
                <a:xfrm>
                  <a:off x="2768" y="3917"/>
                  <a:ext cx="375" cy="1"/>
                </a:xfrm>
                <a:prstGeom prst="line">
                  <a:avLst/>
                </a:prstGeom>
                <a:noFill/>
                <a:ln w="1080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83" name="Line 13"/>
                <p:cNvSpPr>
                  <a:spLocks noChangeShapeType="1"/>
                </p:cNvSpPr>
                <p:nvPr/>
              </p:nvSpPr>
              <p:spPr bwMode="auto">
                <a:xfrm>
                  <a:off x="4472" y="3918"/>
                  <a:ext cx="468" cy="1"/>
                </a:xfrm>
                <a:prstGeom prst="line">
                  <a:avLst/>
                </a:prstGeom>
                <a:noFill/>
                <a:ln w="1080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8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786" y="3094"/>
                  <a:ext cx="1" cy="656"/>
                </a:xfrm>
                <a:prstGeom prst="line">
                  <a:avLst/>
                </a:prstGeom>
                <a:noFill/>
                <a:ln w="1080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5379" name="Line 15"/>
              <p:cNvSpPr>
                <a:spLocks noChangeShapeType="1"/>
              </p:cNvSpPr>
              <p:nvPr/>
            </p:nvSpPr>
            <p:spPr bwMode="auto">
              <a:xfrm>
                <a:off x="3796" y="4104"/>
                <a:ext cx="1" cy="68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827" y="4346"/>
              <a:ext cx="22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40820" rIns="81639" bIns="40820"/>
            <a:lstStyle>
              <a:lvl1pPr defTabSz="8286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286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286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286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286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286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286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286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286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pl-PL" sz="2500" b="1" dirty="0"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C</a:t>
              </a:r>
            </a:p>
          </p:txBody>
        </p:sp>
      </p:grpSp>
      <p:grpSp>
        <p:nvGrpSpPr>
          <p:cNvPr id="15365" name="Group 2"/>
          <p:cNvGrpSpPr>
            <a:grpSpLocks/>
          </p:cNvGrpSpPr>
          <p:nvPr/>
        </p:nvGrpSpPr>
        <p:grpSpPr bwMode="auto">
          <a:xfrm>
            <a:off x="6625237" y="3934790"/>
            <a:ext cx="3101975" cy="2447925"/>
            <a:chOff x="1814" y="3061"/>
            <a:chExt cx="2154" cy="1700"/>
          </a:xfrm>
        </p:grpSpPr>
        <p:grpSp>
          <p:nvGrpSpPr>
            <p:cNvPr id="15369" name="Group 3"/>
            <p:cNvGrpSpPr>
              <a:grpSpLocks/>
            </p:cNvGrpSpPr>
            <p:nvPr/>
          </p:nvGrpSpPr>
          <p:grpSpPr bwMode="auto">
            <a:xfrm>
              <a:off x="1814" y="3061"/>
              <a:ext cx="2154" cy="1587"/>
              <a:chOff x="1814" y="3061"/>
              <a:chExt cx="2154" cy="1587"/>
            </a:xfrm>
          </p:grpSpPr>
          <p:sp>
            <p:nvSpPr>
              <p:cNvPr id="15371" name="Text Box 4"/>
              <p:cNvSpPr txBox="1">
                <a:spLocks noChangeArrowheads="1"/>
              </p:cNvSpPr>
              <p:nvPr/>
            </p:nvSpPr>
            <p:spPr bwMode="auto">
              <a:xfrm>
                <a:off x="3688" y="3995"/>
                <a:ext cx="9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pl-PL" altLang="pl-PL" sz="1800">
                  <a:latin typeface="Tahoma" panose="020B0604030504040204" pitchFamily="34" charset="0"/>
                </a:endParaRPr>
              </a:p>
            </p:txBody>
          </p:sp>
          <p:pic>
            <p:nvPicPr>
              <p:cNvPr id="15372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" y="3155"/>
                <a:ext cx="1967" cy="1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5373" name="Line 6"/>
              <p:cNvSpPr>
                <a:spLocks noChangeShapeType="1"/>
              </p:cNvSpPr>
              <p:nvPr/>
            </p:nvSpPr>
            <p:spPr bwMode="auto">
              <a:xfrm>
                <a:off x="1814" y="3902"/>
                <a:ext cx="375" cy="1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74" name="Line 7"/>
              <p:cNvSpPr>
                <a:spLocks noChangeShapeType="1"/>
              </p:cNvSpPr>
              <p:nvPr/>
            </p:nvSpPr>
            <p:spPr bwMode="auto">
              <a:xfrm>
                <a:off x="3500" y="3902"/>
                <a:ext cx="468" cy="1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75" name="Line 8"/>
              <p:cNvSpPr>
                <a:spLocks noChangeShapeType="1"/>
              </p:cNvSpPr>
              <p:nvPr/>
            </p:nvSpPr>
            <p:spPr bwMode="auto">
              <a:xfrm flipV="1">
                <a:off x="2844" y="3060"/>
                <a:ext cx="1" cy="656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>
              <a:off x="2835" y="4082"/>
              <a:ext cx="1" cy="680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294" name="Prostokąt 23"/>
          <p:cNvSpPr>
            <a:spLocks noChangeArrowheads="1"/>
          </p:cNvSpPr>
          <p:nvPr/>
        </p:nvSpPr>
        <p:spPr bwMode="auto">
          <a:xfrm>
            <a:off x="2544286" y="4368132"/>
            <a:ext cx="4089400" cy="1236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  <a:defRPr/>
            </a:pP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l-PL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ozporządzenie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Ministra Spraw Wewnętrznych z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dnia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 sierpnia 2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r.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sprawie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sposobu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odnotowywania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dokumencie podróży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cudzoziemca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wydania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decyzji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odmowie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wjazdu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terytorium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Rzeczypospolitej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Polskiej</a:t>
            </a:r>
            <a:endParaRPr lang="en-GB" alt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9657182" y="5146528"/>
            <a:ext cx="2870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11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pl-PL" altLang="pl-PL" sz="1800" dirty="0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a</a:t>
            </a:r>
            <a:r>
              <a:rPr lang="en-GB" altLang="pl-PL" sz="1800" dirty="0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rt.2</a:t>
            </a:r>
            <a:r>
              <a:rPr lang="pl-PL" altLang="pl-PL" sz="1800" dirty="0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8 ust. 1 pkt 4</a:t>
            </a:r>
            <a:endParaRPr lang="en-GB" altLang="pl-PL" sz="1800" dirty="0">
              <a:solidFill>
                <a:schemeClr val="bg1"/>
              </a:solidFill>
              <a:latin typeface="Calibri Light" panose="020F0302020204030204" pitchFamily="34" charset="0"/>
              <a:ea typeface="Lucida Sans Unicode" panose="020B0602030504020204" pitchFamily="34" charset="0"/>
              <a:cs typeface="Calibri Light" panose="020F0302020204030204" pitchFamily="34" charset="0"/>
            </a:endParaRPr>
          </a:p>
          <a:p>
            <a:pPr eaLnBrk="1">
              <a:lnSpc>
                <a:spcPct val="11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pl-PL" sz="1800" dirty="0" err="1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ustaw</a:t>
            </a:r>
            <a:r>
              <a:rPr lang="pl-PL" altLang="pl-PL" sz="1800" dirty="0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y</a:t>
            </a:r>
            <a:r>
              <a:rPr lang="en-GB" altLang="pl-PL" sz="1800" dirty="0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 </a:t>
            </a:r>
            <a:r>
              <a:rPr lang="pl-PL" altLang="pl-PL" sz="1800" dirty="0">
                <a:solidFill>
                  <a:schemeClr val="bg1"/>
                </a:solidFill>
                <a:latin typeface="Calibri Light" panose="020F0302020204030204" pitchFamily="34" charset="0"/>
                <a:ea typeface="Lucida Sans Unicode" panose="020B0602030504020204" pitchFamily="34" charset="0"/>
                <a:cs typeface="Calibri Light" panose="020F0302020204030204" pitchFamily="34" charset="0"/>
              </a:rPr>
              <a:t>z dnia 12 grudnia 2013 r. o cudzoziemcach</a:t>
            </a:r>
            <a:endParaRPr lang="en-GB" altLang="pl-PL" sz="1800" dirty="0">
              <a:solidFill>
                <a:schemeClr val="bg1"/>
              </a:solidFill>
              <a:latin typeface="Calibri Light" panose="020F0302020204030204" pitchFamily="34" charset="0"/>
              <a:ea typeface="Lucida Sans Unicode" panose="020B0602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466364" y="1874838"/>
            <a:ext cx="4089400" cy="1268126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40820" rIns="81639" bIns="40820"/>
          <a:lstStyle>
            <a:lvl1pPr defTabSz="4079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79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79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l-PL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ozporządzenie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Parlamentu Europejskiego </a:t>
            </a:r>
            <a:b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Rady (UE) 2016/399 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dnia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r.</a:t>
            </a: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sprawie unijnego kodeksu zasad regulujących przepływ osób przez granice </a:t>
            </a:r>
            <a:br>
              <a:rPr lang="pl-PL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kodeks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graniczny</a:t>
            </a:r>
            <a:r>
              <a:rPr lang="en-GB" alt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Schengen</a:t>
            </a:r>
            <a:r>
              <a:rPr lang="en-GB" altLang="pl-PL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7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926" y="1825624"/>
            <a:ext cx="5687344" cy="4073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1" name="Tytuł 1"/>
          <p:cNvSpPr>
            <a:spLocks noGrp="1"/>
          </p:cNvSpPr>
          <p:nvPr>
            <p:ph type="title"/>
          </p:nvPr>
        </p:nvSpPr>
        <p:spPr>
          <a:xfrm>
            <a:off x="2157413" y="138113"/>
            <a:ext cx="9626600" cy="892175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Obliczanie dozwolonego pobytu krótkoterminowego </a:t>
            </a:r>
          </a:p>
        </p:txBody>
      </p:sp>
      <p:sp>
        <p:nvSpPr>
          <p:cNvPr id="17412" name="pole tekstowe 4"/>
          <p:cNvSpPr txBox="1">
            <a:spLocks noChangeArrowheads="1"/>
          </p:cNvSpPr>
          <p:nvPr/>
        </p:nvSpPr>
        <p:spPr bwMode="auto">
          <a:xfrm flipV="1">
            <a:off x="4664075" y="6002338"/>
            <a:ext cx="300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79" name="Strzałka w prawo 78"/>
          <p:cNvSpPr/>
          <p:nvPr/>
        </p:nvSpPr>
        <p:spPr>
          <a:xfrm rot="10800000">
            <a:off x="2157413" y="933450"/>
            <a:ext cx="9626600" cy="473075"/>
          </a:xfrm>
          <a:prstGeom prst="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722438"/>
            <a:ext cx="6122987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63" y="2770188"/>
            <a:ext cx="3524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5365750"/>
            <a:ext cx="2254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 flipV="1">
            <a:off x="10682288" y="2630488"/>
            <a:ext cx="1293812" cy="127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1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527675"/>
            <a:ext cx="4121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280025"/>
            <a:ext cx="32004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387975"/>
            <a:ext cx="347345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167063"/>
            <a:ext cx="3986213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708650"/>
            <a:ext cx="3986213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Łącznik prosty 13"/>
          <p:cNvCxnSpPr/>
          <p:nvPr/>
        </p:nvCxnSpPr>
        <p:spPr>
          <a:xfrm>
            <a:off x="1831975" y="4879975"/>
            <a:ext cx="26828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760663"/>
            <a:ext cx="3986213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962275"/>
            <a:ext cx="3986213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Obraz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608263"/>
            <a:ext cx="39878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Obraz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057775"/>
            <a:ext cx="15367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Obraz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13" y="2754313"/>
            <a:ext cx="13112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1081360" y="1388496"/>
            <a:ext cx="10515240" cy="1325160"/>
          </a:xfrm>
        </p:spPr>
        <p:txBody>
          <a:bodyPr/>
          <a:lstStyle/>
          <a:p>
            <a:r>
              <a:rPr lang="pl-PL" altLang="pl-PL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Kalkulator dni pobytu</a:t>
            </a:r>
            <a:br>
              <a:rPr lang="pl-PL" altLang="pl-PL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3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krótkoterminowego</a:t>
            </a:r>
          </a:p>
        </p:txBody>
      </p:sp>
      <p:pic>
        <p:nvPicPr>
          <p:cNvPr id="21507" name="Symbol zastępczy zawartości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15" t="6246" r="58115" b="15572"/>
          <a:stretch/>
        </p:blipFill>
        <p:spPr>
          <a:xfrm>
            <a:off x="-973123" y="719002"/>
            <a:ext cx="1215240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87897" y="1008063"/>
            <a:ext cx="10973878" cy="162242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obliczeniach długości pobytu na terytorium państw członkowskich nie uwzględnia się </a:t>
            </a:r>
            <a:r>
              <a:rPr lang="pl-PL" alt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okresów pobytu dozwolonych na mocy zezwolenia na pobyt lub wizy długoterminowej.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2000" b="1" dirty="0"/>
          </a:p>
        </p:txBody>
      </p:sp>
      <p:pic>
        <p:nvPicPr>
          <p:cNvPr id="22531" name="Picture 7" descr="C:\Documents and Settings\000909\Moje dokumenty\Moje obrazy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113088"/>
            <a:ext cx="44465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113088"/>
            <a:ext cx="41068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4254500"/>
            <a:ext cx="3540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831850" y="1760538"/>
            <a:ext cx="10515600" cy="2058987"/>
          </a:xfrm>
        </p:spPr>
        <p:txBody>
          <a:bodyPr/>
          <a:lstStyle/>
          <a:p>
            <a:pPr algn="ctr"/>
            <a:r>
              <a:rPr lang="pl-PL" altLang="pl-PL" sz="3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Wybrane dokumenty uprawniające cudzoziemców </a:t>
            </a:r>
            <a:br>
              <a:rPr lang="pl-PL" altLang="pl-PL" sz="3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3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pobytu na terytorium RP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5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752346" y="282575"/>
            <a:ext cx="10515600" cy="438150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WIZY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1803063" cy="48069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 algn="just">
              <a:buNone/>
            </a:pPr>
            <a:r>
              <a:rPr lang="pl-PL" altLang="pl-PL" sz="2000" dirty="0" smtClean="0">
                <a:solidFill>
                  <a:schemeClr val="bg1"/>
                </a:solidFill>
              </a:rPr>
              <a:t>		</a:t>
            </a:r>
            <a:r>
              <a:rPr lang="pl-PL" altLang="pl-PL" sz="2000" dirty="0">
                <a:solidFill>
                  <a:schemeClr val="bg1"/>
                </a:solidFill>
              </a:rPr>
              <a:t>jednokrotna wiza </a:t>
            </a:r>
            <a:r>
              <a:rPr lang="pl-PL" altLang="pl-PL" sz="2000" dirty="0" err="1">
                <a:solidFill>
                  <a:schemeClr val="bg1"/>
                </a:solidFill>
              </a:rPr>
              <a:t>Schengen</a:t>
            </a:r>
            <a:r>
              <a:rPr lang="pl-PL" altLang="pl-PL" sz="2000" dirty="0">
                <a:solidFill>
                  <a:schemeClr val="bg1"/>
                </a:solidFill>
              </a:rPr>
              <a:t> (typ </a:t>
            </a:r>
            <a:r>
              <a:rPr lang="pl-PL" altLang="pl-PL" sz="2000" dirty="0" smtClean="0">
                <a:solidFill>
                  <a:schemeClr val="bg1"/>
                </a:solidFill>
              </a:rPr>
              <a:t>C)     wielokrotna </a:t>
            </a:r>
            <a:r>
              <a:rPr lang="pl-PL" altLang="pl-PL" sz="2000" dirty="0">
                <a:solidFill>
                  <a:schemeClr val="bg1"/>
                </a:solidFill>
              </a:rPr>
              <a:t>wiza </a:t>
            </a:r>
            <a:r>
              <a:rPr lang="pl-PL" altLang="pl-PL" sz="2000" dirty="0" err="1">
                <a:solidFill>
                  <a:schemeClr val="bg1"/>
                </a:solidFill>
              </a:rPr>
              <a:t>Schengen</a:t>
            </a:r>
            <a:r>
              <a:rPr lang="pl-PL" altLang="pl-PL" sz="2000" dirty="0">
                <a:solidFill>
                  <a:schemeClr val="bg1"/>
                </a:solidFill>
              </a:rPr>
              <a:t> (typ C</a:t>
            </a:r>
            <a:r>
              <a:rPr lang="pl-PL" altLang="pl-PL" sz="2000" dirty="0" smtClean="0">
                <a:solidFill>
                  <a:schemeClr val="bg1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pl-PL" altLang="pl-PL" sz="2000" dirty="0">
                <a:solidFill>
                  <a:schemeClr val="bg1"/>
                </a:solidFill>
              </a:rPr>
              <a:t>	</a:t>
            </a:r>
            <a:r>
              <a:rPr lang="pl-PL" altLang="pl-PL" sz="2000" dirty="0" smtClean="0">
                <a:solidFill>
                  <a:schemeClr val="bg1"/>
                </a:solidFill>
              </a:rPr>
              <a:t>		 			</a:t>
            </a:r>
            <a:r>
              <a:rPr lang="pl-PL" altLang="pl-PL" sz="2000" dirty="0">
                <a:solidFill>
                  <a:schemeClr val="bg1"/>
                </a:solidFill>
              </a:rPr>
              <a:t> </a:t>
            </a:r>
            <a:r>
              <a:rPr lang="pl-PL" altLang="pl-PL" sz="2000" dirty="0" smtClean="0">
                <a:solidFill>
                  <a:schemeClr val="bg1"/>
                </a:solidFill>
              </a:rPr>
              <a:t>        o </a:t>
            </a:r>
            <a:r>
              <a:rPr lang="pl-PL" altLang="pl-PL" sz="2000" dirty="0">
                <a:solidFill>
                  <a:schemeClr val="bg1"/>
                </a:solidFill>
              </a:rPr>
              <a:t>ograniczonej  ważności terytorialnej </a:t>
            </a:r>
            <a:r>
              <a:rPr lang="pl-PL" alt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(LTV)</a:t>
            </a:r>
            <a:endParaRPr lang="pl-PL" altLang="pl-PL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altLang="pl-PL" sz="2000" dirty="0">
                <a:solidFill>
                  <a:schemeClr val="bg1"/>
                </a:solidFill>
              </a:rPr>
              <a:t>	</a:t>
            </a:r>
            <a:r>
              <a:rPr lang="pl-PL" altLang="pl-PL" sz="2000" dirty="0" smtClean="0">
                <a:solidFill>
                  <a:schemeClr val="bg1"/>
                </a:solidFill>
              </a:rPr>
              <a:t>							</a:t>
            </a:r>
            <a:endParaRPr lang="pl-PL" alt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pl-PL" altLang="pl-PL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 sz="2000" dirty="0" smtClean="0"/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 sz="2000" dirty="0" smtClean="0"/>
              <a:t>	</a:t>
            </a:r>
            <a:r>
              <a:rPr lang="pl-PL" altLang="pl-PL" sz="2000" dirty="0" smtClean="0">
                <a:solidFill>
                  <a:schemeClr val="bg1"/>
                </a:solidFill>
              </a:rPr>
              <a:t>				</a:t>
            </a:r>
            <a:br>
              <a:rPr lang="pl-PL" altLang="pl-PL" sz="2000" dirty="0" smtClean="0">
                <a:solidFill>
                  <a:schemeClr val="bg1"/>
                </a:solidFill>
              </a:rPr>
            </a:br>
            <a:r>
              <a:rPr lang="pl-PL" altLang="pl-PL" sz="2000" dirty="0" smtClean="0">
                <a:solidFill>
                  <a:schemeClr val="bg1"/>
                </a:solidFill>
              </a:rPr>
              <a:t>							</a:t>
            </a:r>
            <a:endParaRPr lang="pl-PL" altLang="pl-PL" dirty="0" smtClean="0"/>
          </a:p>
        </p:txBody>
      </p:sp>
      <p:pic>
        <p:nvPicPr>
          <p:cNvPr id="26628" name="Symbol zastępczy zawartości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7" y="976312"/>
            <a:ext cx="5581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az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1" y="942975"/>
            <a:ext cx="5702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780415" y="290183"/>
            <a:ext cx="10515240" cy="761513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WIZY</a:t>
            </a:r>
          </a:p>
        </p:txBody>
      </p:sp>
      <p:sp>
        <p:nvSpPr>
          <p:cNvPr id="28675" name="Symbol zastępczy zawartości 4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altLang="pl-PL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pl-PL" altLang="pl-PL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Tranzytowa wiza lotniskowa (typ A) na dwukrotny przejazd przez porty lotnicze </a:t>
            </a:r>
            <a:br>
              <a:rPr lang="pl-PL" alt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w dwóch państwach członkowskich</a:t>
            </a:r>
          </a:p>
        </p:txBody>
      </p:sp>
      <p:pic>
        <p:nvPicPr>
          <p:cNvPr id="28676" name="Obraz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1" y="1051696"/>
            <a:ext cx="550703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771782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WIZY</a:t>
            </a:r>
            <a:endParaRPr lang="pl-PL" altLang="pl-PL" sz="3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Wiza długoterminowa krajowa (typ D)</a:t>
            </a:r>
            <a:endParaRPr lang="pl-P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2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018317"/>
            <a:ext cx="62039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91175" y="2958543"/>
            <a:ext cx="3551238" cy="144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095700" y="3191218"/>
            <a:ext cx="1009650" cy="142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06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838080" y="183808"/>
            <a:ext cx="10515240" cy="491695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Karta pobytu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27891" y="675503"/>
            <a:ext cx="10741025" cy="51101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wszystkie dokumenty pobytowe wydane przez państwa członkowskie zgodnie z jednolitym wzorem określonym </a:t>
            </a:r>
            <a:b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rozporządzeniu Rady (WE) nr 1030/2002 z dnia 13 czerwca 2002 r. ustanawiającym jednolity wzór dokumentów pobytowych dla obywateli państw trzecich oraz karty pobytowe wydane zgodnie z dyrektywą 2004/38/WE;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wszystkie inne dokumenty wydane przez państwo członkowskie obywatelom państw trzecich uprawniające do pobytu na jego terytorium, które zostały zgłoszone,</a:t>
            </a: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następnie opublikowane zgodnie z art. 34.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18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 Wykaz dokumentów pobytowych publikowany jest w </a:t>
            </a:r>
            <a:r>
              <a:rPr lang="pl-PL" altLang="pl-PL" sz="1800" b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Dzienniku Urzędowym Unii Europejskiej seria C</a:t>
            </a:r>
            <a:r>
              <a:rPr lang="pl-PL" altLang="pl-PL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	       </a:t>
            </a: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oprócz niniejszej publikacji, aktualizowane są co miesiąc informacje dostępne </a:t>
            </a:r>
            <a:b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 na stronie internetowej </a:t>
            </a:r>
            <a:r>
              <a:rPr lang="pl-PL" altLang="pl-PL" sz="1800" b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Dyrekcji Generalnej do Spraw Wewnętrznych</a:t>
            </a:r>
            <a:r>
              <a:rPr lang="pl-PL" altLang="pl-PL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l-PL" sz="18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altLang="pl-PL" sz="2000" dirty="0" smtClean="0"/>
          </a:p>
          <a:p>
            <a:pPr>
              <a:defRPr/>
            </a:pPr>
            <a:endParaRPr lang="pl-PL" sz="20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32715" r="26472" b="19090"/>
          <a:stretch>
            <a:fillRect/>
          </a:stretch>
        </p:blipFill>
        <p:spPr bwMode="auto">
          <a:xfrm>
            <a:off x="1568536" y="1620880"/>
            <a:ext cx="2778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6" y="1620880"/>
            <a:ext cx="274161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C:\Documents and Settings\000909\Moje dokumenty\Moje obrazy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66" y="1647867"/>
            <a:ext cx="274796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080" y="233234"/>
            <a:ext cx="10515240" cy="442269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>Prowadzenie działalności gospodarczej przez cudzoziemców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2199503" y="1540475"/>
            <a:ext cx="9654746" cy="3350942"/>
          </a:xfrm>
        </p:spPr>
        <p:txBody>
          <a:bodyPr/>
          <a:lstStyle/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Obywatele państw trzecich, którzy: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posiadają w Rzeczypospolitej Polskiej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zezwolenie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pobyt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stały, zezwolenie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pobyt rezydenta długoterminowego Unii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Europejskiej,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status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uchodźcy,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ochronę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uzupełniającą,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zgodę na pobyt ze względów humanitarnych lub zgodę na pobyt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tolerowany,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zezwolenie na pobyt czasowy i pozostają w związku małżeńskim, zawartym z obywatelem polskim zamieszkałym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terytorium Rzeczypospolitej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Polskiej,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zezwolenie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pobyt czasowy w celu wykonywania działalności gospodarczej, udzielone ze względu na kontynuowanie prowadzonej już działalności gospodarczej na podstawie wpisu do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CEIDG,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korzystają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Rzeczypospolitej Polskiej z ochrony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czasowej,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posiadają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ważną Kartę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Polaka,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są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członkami rodziny, w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rozumieniu art. 2 pkt 4 ustawy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 dnia 14 lipca 2006 r. o wjeździe na terytorium Rzeczypospolitej Polskiej, pobycie oraz wyjeździe z tego terytorium obywateli państw członkowskich Unii Europejskiej i członków ich rodzin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dołączającymi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obywateli państw, o których mowa w ust. 1,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 </a:t>
            </a:r>
            <a:r>
              <a:rPr lang="pl-PL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przebywającymi z 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inni, wyszczególnieni w </a:t>
            </a:r>
            <a:r>
              <a:rPr lang="pl-PL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uosdzg</a:t>
            </a: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mogą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podejmować i wykonywać działalność gospodarczą na terytorium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Rzeczypospolitej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Polskiej na takich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samych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zasadach jak obywatele polscy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buFontTx/>
              <a:buChar char="-"/>
            </a:pPr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9154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04733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 „zgoda na pobyt tolerowany”</a:t>
            </a:r>
            <a:endParaRPr lang="pl-PL" altLang="pl-PL" sz="3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819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chemeClr val="bg1"/>
                </a:solidFill>
              </a:rPr>
              <a:t>Wydawane w ramach postępowania w sprawie zobowiązania cudzoziemca do powrotu, </a:t>
            </a:r>
            <a:br>
              <a:rPr lang="pl-PL" altLang="pl-PL" sz="2000" dirty="0" smtClean="0">
                <a:solidFill>
                  <a:schemeClr val="bg1"/>
                </a:solidFill>
              </a:rPr>
            </a:br>
            <a:r>
              <a:rPr lang="pl-PL" altLang="pl-PL" sz="2000" dirty="0" smtClean="0">
                <a:solidFill>
                  <a:schemeClr val="bg1"/>
                </a:solidFill>
              </a:rPr>
              <a:t>gdy zachodzą przesłanki do udzielenia ochrony.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chemeClr val="bg1"/>
                </a:solidFill>
              </a:rPr>
              <a:t>Organami właściwymi do udzielenia zgody na pobyt ze względów humanitarnych i zgody </a:t>
            </a:r>
            <a:br>
              <a:rPr lang="pl-PL" altLang="pl-PL" sz="2000" dirty="0" smtClean="0">
                <a:solidFill>
                  <a:schemeClr val="bg1"/>
                </a:solidFill>
              </a:rPr>
            </a:br>
            <a:r>
              <a:rPr lang="pl-PL" altLang="pl-PL" sz="2000" dirty="0" smtClean="0">
                <a:solidFill>
                  <a:schemeClr val="bg1"/>
                </a:solidFill>
              </a:rPr>
              <a:t>na pobyt tolerowany są komendant oddziału Straży Granicznej lub komendant placówki Straży Granicznej.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altLang="pl-PL" sz="2000" dirty="0" smtClean="0"/>
          </a:p>
        </p:txBody>
      </p:sp>
      <p:pic>
        <p:nvPicPr>
          <p:cNvPr id="34820" name="imag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611563"/>
            <a:ext cx="33369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611563"/>
            <a:ext cx="33353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5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651125" y="1287463"/>
            <a:ext cx="7715250" cy="5148262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bg1"/>
                </a:solidFill>
              </a:rPr>
              <a:t>Umowa między Rządem Rzeczypospolitej Polskiej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a </a:t>
            </a:r>
            <a:r>
              <a:rPr lang="pl-PL" sz="2400" dirty="0">
                <a:solidFill>
                  <a:schemeClr val="bg1"/>
                </a:solidFill>
              </a:rPr>
              <a:t>Gabinetem Ministrów Ukrainy o zasadach małego ruchu granicznego z dnia 23 marca 2008 r.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(</a:t>
            </a:r>
            <a:r>
              <a:rPr lang="pl-PL" sz="2400" dirty="0">
                <a:solidFill>
                  <a:schemeClr val="bg1"/>
                </a:solidFill>
              </a:rPr>
              <a:t>weszła w życie w dniu 1 lipca 2009 r</a:t>
            </a:r>
            <a:r>
              <a:rPr lang="pl-PL" sz="2400" dirty="0" smtClean="0">
                <a:solidFill>
                  <a:schemeClr val="bg1"/>
                </a:solidFill>
              </a:rPr>
              <a:t>.)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Umowa między Rządem Rzeczypospolitej Polskiej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a Rządem Federacji Rosyjskiej o zasadach małego ruchu granicznego z dnia 14 grudnia 2011 r.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(weszła w życie w dniu 27 lipca 2012 r.)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Umowa między Rządem Rzeczypospolitej Polskiej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a Rządem Republiki Białorusi o zasadach małego ruchu granicznego z dnia 12 lutego 2010 r.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(nie weszła w życie)</a:t>
            </a:r>
          </a:p>
          <a:p>
            <a:pPr algn="ctr">
              <a:defRPr/>
            </a:pPr>
            <a:endParaRPr lang="pl-PL" sz="2400" dirty="0" smtClean="0"/>
          </a:p>
          <a:p>
            <a:pPr algn="ctr">
              <a:defRPr/>
            </a:pPr>
            <a:endParaRPr lang="pl-PL" sz="2400" dirty="0"/>
          </a:p>
        </p:txBody>
      </p:sp>
      <p:sp>
        <p:nvSpPr>
          <p:cNvPr id="36867" name="Tytuł 2"/>
          <p:cNvSpPr>
            <a:spLocks noGrp="1"/>
          </p:cNvSpPr>
          <p:nvPr>
            <p:ph type="title"/>
          </p:nvPr>
        </p:nvSpPr>
        <p:spPr>
          <a:xfrm>
            <a:off x="536575" y="188914"/>
            <a:ext cx="11334149" cy="774914"/>
          </a:xfrm>
        </p:spPr>
        <p:txBody>
          <a:bodyPr/>
          <a:lstStyle/>
          <a:p>
            <a:pPr algn="ctr"/>
            <a:r>
              <a:rPr lang="pl-PL" altLang="pl-PL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Przekraczanie granicy zewnętrznej RP przez obywateli państw trzecich</a:t>
            </a:r>
          </a:p>
        </p:txBody>
      </p:sp>
      <p:sp>
        <p:nvSpPr>
          <p:cNvPr id="4" name="Prostokąt 3"/>
          <p:cNvSpPr/>
          <p:nvPr/>
        </p:nvSpPr>
        <p:spPr>
          <a:xfrm rot="20017245">
            <a:off x="2504687" y="3201114"/>
            <a:ext cx="24384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zawieszona</a:t>
            </a:r>
          </a:p>
        </p:txBody>
      </p:sp>
    </p:spTree>
    <p:extLst>
      <p:ext uri="{BB962C8B-B14F-4D97-AF65-F5344CB8AC3E}">
        <p14:creationId xmlns:p14="http://schemas.microsoft.com/office/powerpoint/2010/main" val="300616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659027" y="365040"/>
            <a:ext cx="10190205" cy="1325160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Zezwolenie na przekroczenie granicy w ramach </a:t>
            </a:r>
            <a:b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małego ruchu granicznego </a:t>
            </a:r>
            <a:endParaRPr lang="pl-PL" altLang="pl-PL" sz="3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600200" y="1690688"/>
            <a:ext cx="9753600" cy="4351337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dirty="0"/>
              <a:t>	</a:t>
            </a:r>
            <a:r>
              <a:rPr lang="pl-PL" dirty="0" smtClean="0"/>
              <a:t>	</a:t>
            </a: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Zezwolenie MRG wydają:</a:t>
            </a:r>
          </a:p>
          <a:p>
            <a:pPr lvl="4">
              <a:defRPr/>
            </a:pP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Rosji - Konsul RP w Kaliningradzie;</a:t>
            </a:r>
          </a:p>
          <a:p>
            <a:pPr lvl="4">
              <a:defRPr/>
            </a:pPr>
            <a:r>
              <a:rPr lang="pl-P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 Ukrainie - Konsul RP we Lwowie, Konsul RP w Łucku.</a:t>
            </a:r>
          </a:p>
          <a:p>
            <a:pPr>
              <a:defRPr/>
            </a:pPr>
            <a:endParaRPr lang="pl-PL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pl-PL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908175"/>
            <a:ext cx="442118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635086"/>
          </a:xfrm>
        </p:spPr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Polski dokument podróży dla cudzoziemca</a:t>
            </a:r>
            <a:r>
              <a:rPr lang="pl-PL" altLang="pl-PL" sz="3200" b="1" dirty="0" smtClean="0">
                <a:solidFill>
                  <a:schemeClr val="accent1"/>
                </a:solidFill>
              </a:rPr>
              <a:t/>
            </a:r>
            <a:br>
              <a:rPr lang="pl-PL" altLang="pl-PL" sz="3200" b="1" dirty="0" smtClean="0">
                <a:solidFill>
                  <a:schemeClr val="accent1"/>
                </a:solidFill>
              </a:rPr>
            </a:br>
            <a:endParaRPr lang="pl-PL" altLang="pl-PL" sz="3200" b="1" dirty="0" smtClean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81665" y="494142"/>
            <a:ext cx="7095267" cy="4867275"/>
          </a:xfrm>
          <a:prstGeom prst="rect">
            <a:avLst/>
          </a:prstGeo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endParaRPr lang="pl-PL" sz="2000" dirty="0" smtClean="0"/>
          </a:p>
          <a:p>
            <a:pPr marL="0" indent="0" algn="just">
              <a:buNone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Wydawany cudzoziemcowi, który utracił swój dokument podróży, albo którego dokument podróży uległ zniszczeniu bądź utracił ważność, a nie jest możliwe otrzymanie przez cudzoziemca nowego dokumentu podróży, gdy cudzoziemcowi udzielono: </a:t>
            </a:r>
          </a:p>
          <a:p>
            <a:pPr algn="just">
              <a:buFont typeface="Calibri" pitchFamily="34" charset="0"/>
              <a:buChar char="–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zezwolenia na pobyt stały;</a:t>
            </a:r>
          </a:p>
          <a:p>
            <a:pPr algn="just">
              <a:buFont typeface="Calibri" pitchFamily="34" charset="0"/>
              <a:buChar char="–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zezwolenia na pobyt rezydenta długoterminowego UE; </a:t>
            </a:r>
          </a:p>
          <a:p>
            <a:pPr algn="just">
              <a:buFont typeface="Calibri" pitchFamily="34" charset="0"/>
              <a:buChar char="–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ochrony uzupełniającej; </a:t>
            </a:r>
          </a:p>
          <a:p>
            <a:pPr algn="just">
              <a:buFont typeface="Calibri" pitchFamily="34" charset="0"/>
              <a:buChar char="–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zgody na pobyt ze względów humanitarnych.</a:t>
            </a:r>
          </a:p>
          <a:p>
            <a:pPr algn="just">
              <a:buFont typeface="Calibri" pitchFamily="34" charset="0"/>
              <a:buChar char="–"/>
              <a:defRPr/>
            </a:pPr>
            <a:endParaRPr lang="pl-PL" sz="2000" dirty="0"/>
          </a:p>
          <a:p>
            <a:pPr marL="0" indent="0">
              <a:buFont typeface="Arial" charset="0"/>
              <a:buNone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okresie ważności uprawnia do wielokrotnego przekraczania granicy.</a:t>
            </a:r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32" y="1803571"/>
            <a:ext cx="3230562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Wzór stempla potwierdzającego przedłużenie okresu pobytu </a:t>
            </a:r>
            <a:br>
              <a:rPr lang="pl-PL" alt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ramach ruchu bezwizowego na terytorium RP o 90 dni</a:t>
            </a:r>
            <a:br>
              <a:rPr lang="pl-PL" alt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l-PL" altLang="pl-PL" sz="28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1987" name="Symbol zastępczy zawartości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6225" y="1825625"/>
            <a:ext cx="4019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774" y="756206"/>
            <a:ext cx="10515600" cy="527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Przedłużenie pobytu w ramach ruchu bezwizowego</a:t>
            </a:r>
            <a:br>
              <a:rPr 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+mn-lt"/>
              </a:rPr>
              <a:t>Obecnie przewidują to  umowy z: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pl-PL" sz="2400" b="1" dirty="0" smtClean="0">
                <a:solidFill>
                  <a:schemeClr val="accent1"/>
                </a:solidFill>
                <a:latin typeface="+mn-lt"/>
              </a:rPr>
            </a:br>
            <a:endParaRPr lang="pl-PL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14445" y="1555138"/>
            <a:ext cx="9906000" cy="470913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numCol="3">
            <a:norm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      Brazylią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   Argentyną</a:t>
            </a:r>
            <a:r>
              <a:rPr lang="pl-PL" dirty="0" smtClean="0"/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 smtClean="0"/>
              <a:t> 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 smtClean="0"/>
              <a:t>	       </a:t>
            </a:r>
            <a:r>
              <a:rPr lang="pl-PL" sz="2400" dirty="0" smtClean="0">
                <a:solidFill>
                  <a:schemeClr val="bg1"/>
                </a:solidFill>
              </a:rPr>
              <a:t>Chile</a:t>
            </a:r>
            <a:r>
              <a:rPr lang="pl-PL" dirty="0" smtClean="0"/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b="1" dirty="0" smtClean="0"/>
              <a:t>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solidFill>
                  <a:schemeClr val="bg1"/>
                </a:solidFill>
              </a:rPr>
              <a:t>Hondurasem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 smtClean="0"/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 smtClean="0"/>
              <a:t>     </a:t>
            </a:r>
            <a:r>
              <a:rPr lang="pl-PL" sz="2400" dirty="0" smtClean="0">
                <a:solidFill>
                  <a:schemeClr val="bg1"/>
                </a:solidFill>
              </a:rPr>
              <a:t>Kostaryką</a:t>
            </a:r>
            <a:r>
              <a:rPr lang="pl-PL" dirty="0" smtClean="0"/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b="1" dirty="0" smtClean="0"/>
              <a:t>	  </a:t>
            </a:r>
            <a:r>
              <a:rPr lang="pl-PL" sz="2400" dirty="0" smtClean="0">
                <a:solidFill>
                  <a:schemeClr val="bg1"/>
                </a:solidFill>
              </a:rPr>
              <a:t>Nikaraguą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pl-PL" b="1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b="1" dirty="0" smtClean="0"/>
              <a:t>	  </a:t>
            </a:r>
            <a:r>
              <a:rPr lang="pl-PL" sz="2400" dirty="0" smtClean="0">
                <a:solidFill>
                  <a:schemeClr val="bg1"/>
                </a:solidFill>
              </a:rPr>
              <a:t>Singapurem</a:t>
            </a:r>
            <a:r>
              <a:rPr lang="pl-PL" dirty="0" smtClean="0"/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dirty="0" smtClean="0"/>
              <a:t> 	   </a:t>
            </a:r>
            <a:r>
              <a:rPr lang="pl-PL" sz="2400" dirty="0" smtClean="0">
                <a:solidFill>
                  <a:schemeClr val="bg1"/>
                </a:solidFill>
              </a:rPr>
              <a:t>Urugwajem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44036" name="Obraz 3" descr="flaga brazyl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782763"/>
            <a:ext cx="1019175" cy="70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Obraz 4" descr="flagge-argentin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360738"/>
            <a:ext cx="1019175" cy="72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Obraz 5" descr="flagge-chil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4999038"/>
            <a:ext cx="1019175" cy="67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Obraz 6" descr="hondura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22" y="1791494"/>
            <a:ext cx="1073150" cy="69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Obraz 7" descr="flaga uruhwaj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92" y="4422594"/>
            <a:ext cx="1066800" cy="77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Obraz 9" descr="flagge-nicaragua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21" y="4938156"/>
            <a:ext cx="10461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Obraz 10" descr="flagge-costa-rica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22" y="3282156"/>
            <a:ext cx="1046163" cy="88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Obraz 11" descr="flagge-singapur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94" y="2827338"/>
            <a:ext cx="10683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Wzór stempla potwierdzającego złożenie wniosku </a:t>
            </a:r>
            <a:b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udzielenie cudzoziemcowi zezwolenia na pobyt</a:t>
            </a:r>
            <a:br>
              <a:rPr lang="pl-PL" altLang="pl-PL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l-PL" altLang="pl-PL" sz="32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08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l-PL" altLang="pl-PL" dirty="0" smtClean="0"/>
          </a:p>
        </p:txBody>
      </p:sp>
      <p:pic>
        <p:nvPicPr>
          <p:cNvPr id="4608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8963"/>
          <a:stretch/>
        </p:blipFill>
        <p:spPr bwMode="auto">
          <a:xfrm>
            <a:off x="4242486" y="1855788"/>
            <a:ext cx="374821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657600" y="2819520"/>
            <a:ext cx="5943240" cy="152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5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ea typeface="Verdana"/>
                <a:cs typeface="Calibri Light" panose="020F0302020204030204" pitchFamily="34" charset="0"/>
              </a:rPr>
              <a:t>DZIĘKUJĘ ZA UWAGĘ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1032" y="183808"/>
            <a:ext cx="10515240" cy="565836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>Prowadzenie działalności gospodarczej przez cudzoziemców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919416" y="1532238"/>
            <a:ext cx="9821082" cy="3219136"/>
          </a:xfrm>
        </p:spPr>
        <p:txBody>
          <a:bodyPr/>
          <a:lstStyle/>
          <a:p>
            <a:pPr algn="just"/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Przedsiębiorca może podjąć działalność gospodarczą w dniu złożenia wniosku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wpis do Centralnej Ewidencji i Informacji o Działalności Gospodarczej 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albo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 uzyskaniu wpisu do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rejestru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przedsiębiorców w Krajowym Rejestrze Sądowym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pl-PL" sz="24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Prowadzenie działalności gospodarczej w zakresie świadczenia usług: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pośrednictwa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pracy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doradztwa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personalnego,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poradnictwa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zawodowego,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pracy 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tymczasowej</a:t>
            </a:r>
          </a:p>
          <a:p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jest działalnością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regulowaną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i wymaga wpisu do rejestru podmiotów prowadzących agencje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zatrudnienia.</a:t>
            </a:r>
          </a:p>
          <a:p>
            <a:endParaRPr lang="pl-PL" sz="2400" dirty="0"/>
          </a:p>
          <a:p>
            <a:pPr algn="just"/>
            <a:endParaRPr lang="pl-PL" sz="24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556" y="455657"/>
            <a:ext cx="10515240" cy="565836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>Prowadzenie działalności gospodarczej przez cudzoziemców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919416" y="1532238"/>
            <a:ext cx="9821082" cy="3219136"/>
          </a:xfrm>
        </p:spPr>
        <p:txBody>
          <a:bodyPr/>
          <a:lstStyle/>
          <a:p>
            <a:pPr algn="just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Przedsiębiorca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niezatrudniający pracowników może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zawiesić wykonywanie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działalności gospodarczej na okres od 30 dni do 24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miesięcy.</a:t>
            </a:r>
          </a:p>
          <a:p>
            <a:pPr algn="just"/>
            <a:endParaRPr lang="pl-PL" sz="24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okresie zawieszenia wykonywania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działalności gospodarczej 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przedsiębiorca: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prawo albo obowiązek uczestniczyć w postępowaniach sądowych, postępowaniach podatkowych i administracyjnych związanych z działalnością gospodarczą wykonywaną przed zawieszeniem wykonywania działalności 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gospodarczej;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może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zostać poddany kontroli na zasadach przewidzianych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dla przedsiębiorców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wykonujących działalność 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gospodarczą.</a:t>
            </a:r>
            <a:endParaRPr lang="pl-PL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1032" y="183808"/>
            <a:ext cx="10515240" cy="565836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>Prowadzenie działalności gospodarczej przez cudzoziemców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985319" y="1301578"/>
            <a:ext cx="9821082" cy="3845212"/>
          </a:xfrm>
        </p:spPr>
        <p:txBody>
          <a:bodyPr/>
          <a:lstStyle/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 można równocześnie podejmować i prowadzić więcej niż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jednej kontroli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działalności przedsiębiorcy. Nie dotyczy to sytuacji, gdy: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przeprowadzenie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kontroli jest niezbędne dla przeciwdziałania popełnieniu przestępstwa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lub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wykroczenia, przeciwdziałania popełnieniu przestępstwa skarbowego lub wykroczenia skarbowego lub zabezpieczenia dowodów jego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popełnienia;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przedsiębiorca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wyraził zgodę na równoczesne podjęcie i prowadzenie więcej niż jednej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kontroli;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inne wym. w art. 82 ust. 1 ustawy o swobodzie działalności gospodarczej.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Jeżeli działalność gospodarcza przedsiębiorcy jest już objęta kontrolą innego organu, organ kontroli odstąpi od podjęcia czynności kontrolnych oraz może ustalić z przedsiębiorcą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inny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 przeprowadzenia kontroli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5836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>Prowadzenie działalności gospodarczej przez cudzoziemców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664043" y="1087394"/>
            <a:ext cx="9821082" cy="5132173"/>
          </a:xfrm>
        </p:spPr>
        <p:txBody>
          <a:bodyPr/>
          <a:lstStyle/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Sankcje określone w kodeksie wykroczeń:</a:t>
            </a:r>
          </a:p>
          <a:p>
            <a:pPr algn="just"/>
            <a:endParaRPr lang="pl-PL" sz="10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</a:t>
            </a: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60</a:t>
            </a:r>
            <a:r>
              <a:rPr lang="pl-PL" sz="2000" b="1" baseline="30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§ 1. K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wykonuje działalność gospodarczą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bez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wymaganego zgłoszenia do ewidencji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  działalności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gospodarczej, wpisu do rejestru działalności regulowanej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  lub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bez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wymaganej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koncesji albo zezwolenia, podlega karze ograniczenia wolności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      albo grzywny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§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2. Tej samej karze podlega, kto nie dopełnia obowiązku zgłaszania do ewidencji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	        działalności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gospodarczej zmian danych objętych wpisem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endParaRPr lang="pl-PL" sz="20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Cudzoziemcowi, który podjął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działalność gospodarczą niezgodnie z przepisami obowiązującymi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tym zakresie na terytorium Rzeczypospolitej Polskiej, wydaje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się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decyzję </a:t>
            </a:r>
            <a:b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zobowiązaniu</a:t>
            </a:r>
            <a:r>
              <a:rPr lang="pl-PL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cudzoziemca do </a:t>
            </a:r>
            <a:r>
              <a:rPr lang="pl-PL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powrotu.</a:t>
            </a:r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20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l-PL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115299" y="345262"/>
            <a:ext cx="10538280" cy="570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Wykonywanie pracy przez cudzoziemca oznacza </a:t>
            </a: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zatrudnienie, wykonywanie innej pracy zarobkowej, </a:t>
            </a: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pełnienie funkcji w zarządach osób prawnych, </a:t>
            </a: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działanie w charakterze prokurenta.</a:t>
            </a:r>
          </a:p>
          <a:p>
            <a:pPr>
              <a:lnSpc>
                <a:spcPct val="100000"/>
              </a:lnSpc>
            </a:pPr>
            <a:endParaRPr lang="pl-PL" sz="2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Prawo do podjęcia pracy przez cudzoziemca uzależnione jest od podstawy pobytu cudzoziemca na terytorium Polski.</a:t>
            </a:r>
            <a:endParaRPr lang="pl-P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4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Co do zasady nie ma możliwości legalnego wykonywania pracy </a:t>
            </a:r>
            <a:br>
              <a:rPr lang="pl-PL" sz="24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400" b="1" u="sng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przez cudzoziemca przebywającego w Polsce nielegalnie.</a:t>
            </a:r>
            <a:endParaRPr lang="pl-PL" sz="2400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pl-PL" sz="28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pl-PL" sz="2800" b="1" u="sng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4897</TotalTime>
  <Words>1065</Words>
  <Application>Microsoft Office PowerPoint</Application>
  <PresentationFormat>Panoramiczny</PresentationFormat>
  <Paragraphs>392</Paragraphs>
  <Slides>47</Slides>
  <Notes>37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47</vt:i4>
      </vt:variant>
    </vt:vector>
  </HeadingPairs>
  <TitlesOfParts>
    <vt:vector size="61" baseType="lpstr">
      <vt:lpstr>Arial Unicode MS</vt:lpstr>
      <vt:lpstr>Arial</vt:lpstr>
      <vt:lpstr>Calibri</vt:lpstr>
      <vt:lpstr>Calibri Light</vt:lpstr>
      <vt:lpstr>DejaVu Sans</vt:lpstr>
      <vt:lpstr>Lucida Sans Unicode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Office Theme</vt:lpstr>
      <vt:lpstr>Prezentacja programu PowerPoint</vt:lpstr>
      <vt:lpstr>Prezentacja programu PowerPoint</vt:lpstr>
      <vt:lpstr>Prowadzenie działalności gospodarczej przez cudzoziemców</vt:lpstr>
      <vt:lpstr>Prowadzenie działalności gospodarczej przez cudzoziemców</vt:lpstr>
      <vt:lpstr>Prowadzenie działalności gospodarczej przez cudzoziemców</vt:lpstr>
      <vt:lpstr>Prowadzenie działalności gospodarczej przez cudzoziemców</vt:lpstr>
      <vt:lpstr>Prowadzenie działalności gospodarczej przez cudzoziemców</vt:lpstr>
      <vt:lpstr>Prowadzenie działalności gospodarczej przez cudzoziemców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Warunki wjazdu i pobytu cudzoziemców na terytorium RP</vt:lpstr>
      <vt:lpstr>Przekraczanie granicy zewnętrznej RP przez obywateli państw trzecich</vt:lpstr>
      <vt:lpstr>Warunki wjazdu obywateli państw trzecich</vt:lpstr>
      <vt:lpstr>Kontrola graniczna </vt:lpstr>
      <vt:lpstr>Stemplowanie dokumentów podróży</vt:lpstr>
      <vt:lpstr>Sposób odnotowywania w dokumencie podróży cudzoziemca wydania decyzji o odmowie wjazdu</vt:lpstr>
      <vt:lpstr>Obliczanie dozwolonego pobytu krótkoterminowego </vt:lpstr>
      <vt:lpstr>Kalkulator dni pobytu krótkoterminowego</vt:lpstr>
      <vt:lpstr>Prezentacja programu PowerPoint</vt:lpstr>
      <vt:lpstr>Wybrane dokumenty uprawniające cudzoziemców  do pobytu na terytorium RP</vt:lpstr>
      <vt:lpstr>WIZY</vt:lpstr>
      <vt:lpstr>WIZY</vt:lpstr>
      <vt:lpstr>WIZY</vt:lpstr>
      <vt:lpstr>Karta pobytu</vt:lpstr>
      <vt:lpstr>Dokument „zgoda na pobyt tolerowany”</vt:lpstr>
      <vt:lpstr>Przekraczanie granicy zewnętrznej RP przez obywateli państw trzecich</vt:lpstr>
      <vt:lpstr>Zezwolenie na przekroczenie granicy w ramach  małego ruchu granicznego </vt:lpstr>
      <vt:lpstr>Polski dokument podróży dla cudzoziemca </vt:lpstr>
      <vt:lpstr>Wzór stempla potwierdzającego przedłużenie okresu pobytu  w ramach ruchu bezwizowego na terytorium RP o 90 dni </vt:lpstr>
      <vt:lpstr>Przedłużenie pobytu w ramach ruchu bezwizowego  Obecnie przewidują to  umowy z: </vt:lpstr>
      <vt:lpstr>Wzór stempla potwierdzającego złożenie wniosku  o udzielenie cudzoziemcowi zezwolenia na pobyt </vt:lpstr>
      <vt:lpstr>Prezentacja programu PowerPoint</vt:lpstr>
    </vt:vector>
  </TitlesOfParts>
  <Company>Straż Graniczna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NADBUŻAŃSKI ODDZIAŁ STRAŻY GRANICZNEJ W CHEŁMIE</dc:title>
  <dc:subject/>
  <dc:creator>Mariusz Giedz</dc:creator>
  <dc:description/>
  <cp:lastModifiedBy>Czernicka Agnieszka</cp:lastModifiedBy>
  <cp:revision>143</cp:revision>
  <cp:lastPrinted>2018-03-08T10:43:47Z</cp:lastPrinted>
  <dcterms:created xsi:type="dcterms:W3CDTF">2017-03-13T11:43:15Z</dcterms:created>
  <dcterms:modified xsi:type="dcterms:W3CDTF">2018-03-13T11:59:26Z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Straż Graniczna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Panoramiczny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