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99" r:id="rId3"/>
    <p:sldId id="260" r:id="rId4"/>
    <p:sldId id="303" r:id="rId5"/>
    <p:sldId id="300" r:id="rId6"/>
    <p:sldId id="261" r:id="rId7"/>
    <p:sldId id="262" r:id="rId8"/>
    <p:sldId id="282" r:id="rId9"/>
    <p:sldId id="283" r:id="rId10"/>
    <p:sldId id="284" r:id="rId11"/>
    <p:sldId id="287" r:id="rId12"/>
    <p:sldId id="263" r:id="rId13"/>
    <p:sldId id="266" r:id="rId14"/>
    <p:sldId id="268" r:id="rId15"/>
    <p:sldId id="269" r:id="rId16"/>
    <p:sldId id="270" r:id="rId17"/>
    <p:sldId id="271" r:id="rId18"/>
    <p:sldId id="279" r:id="rId19"/>
    <p:sldId id="280" r:id="rId20"/>
    <p:sldId id="273" r:id="rId21"/>
    <p:sldId id="274" r:id="rId22"/>
    <p:sldId id="275" r:id="rId23"/>
    <p:sldId id="272" r:id="rId24"/>
    <p:sldId id="276" r:id="rId25"/>
    <p:sldId id="302" r:id="rId26"/>
    <p:sldId id="292" r:id="rId27"/>
    <p:sldId id="293" r:id="rId28"/>
    <p:sldId id="294" r:id="rId29"/>
    <p:sldId id="301" r:id="rId30"/>
    <p:sldId id="291" r:id="rId31"/>
    <p:sldId id="298" r:id="rId32"/>
    <p:sldId id="277" r:id="rId33"/>
  </p:sldIdLst>
  <p:sldSz cx="9144000" cy="6858000" type="screen4x3"/>
  <p:notesSz cx="6858000" cy="9144000"/>
  <p:defaultTextStyle>
    <a:defPPr>
      <a:defRPr lang="pl-PL"/>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719" autoAdjust="0"/>
    <p:restoredTop sz="94660"/>
  </p:normalViewPr>
  <p:slideViewPr>
    <p:cSldViewPr>
      <p:cViewPr varScale="1">
        <p:scale>
          <a:sx n="105" d="100"/>
          <a:sy n="105" d="100"/>
        </p:scale>
        <p:origin x="-96" y="-13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p:cNvSpPr>
            <a:spLocks noGrp="1"/>
          </p:cNvSpPr>
          <p:nvPr>
            <p:ph type="ctrTitle"/>
          </p:nvPr>
        </p:nvSpPr>
        <p:spPr>
          <a:xfrm>
            <a:off x="685800" y="2130425"/>
            <a:ext cx="7772400" cy="1470025"/>
          </a:xfrm>
        </p:spPr>
        <p:txBody>
          <a:bodyPr/>
          <a:lstStyle/>
          <a:p>
            <a:r>
              <a:rPr lang="pl-PL" smtClean="0"/>
              <a:t>Kliknij, aby edytować styl</a:t>
            </a:r>
            <a:endParaRPr lang="pl-PL"/>
          </a:p>
        </p:txBody>
      </p:sp>
      <p:sp>
        <p:nvSpPr>
          <p:cNvPr id="3" name="Podtytu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smtClean="0"/>
              <a:t>Kliknij, aby edytować styl wzorca podtytułu</a:t>
            </a:r>
            <a:endParaRPr lang="pl-PL"/>
          </a:p>
        </p:txBody>
      </p:sp>
      <p:sp>
        <p:nvSpPr>
          <p:cNvPr id="4" name="Symbol zastępczy daty 3"/>
          <p:cNvSpPr>
            <a:spLocks noGrp="1"/>
          </p:cNvSpPr>
          <p:nvPr>
            <p:ph type="dt" sz="half" idx="10"/>
          </p:nvPr>
        </p:nvSpPr>
        <p:spPr/>
        <p:txBody>
          <a:bodyPr/>
          <a:lstStyle>
            <a:lvl1pPr>
              <a:defRPr/>
            </a:lvl1pPr>
          </a:lstStyle>
          <a:p>
            <a:pPr>
              <a:defRPr/>
            </a:pPr>
            <a:fld id="{40023E4D-D616-4B6C-9FA3-ED46A0A8C14B}" type="datetimeFigureOut">
              <a:rPr lang="pl-PL"/>
              <a:pPr>
                <a:defRPr/>
              </a:pPr>
              <a:t>2018-04-12</a:t>
            </a:fld>
            <a:endParaRPr lang="pl-PL"/>
          </a:p>
        </p:txBody>
      </p:sp>
      <p:sp>
        <p:nvSpPr>
          <p:cNvPr id="5" name="Symbol zastępczy stopki 4"/>
          <p:cNvSpPr>
            <a:spLocks noGrp="1"/>
          </p:cNvSpPr>
          <p:nvPr>
            <p:ph type="ftr" sz="quarter" idx="11"/>
          </p:nvPr>
        </p:nvSpPr>
        <p:spPr/>
        <p:txBody>
          <a:bodyPr/>
          <a:lstStyle>
            <a:lvl1pPr>
              <a:defRPr/>
            </a:lvl1pPr>
          </a:lstStyle>
          <a:p>
            <a:pPr>
              <a:defRPr/>
            </a:pPr>
            <a:endParaRPr lang="pl-PL"/>
          </a:p>
        </p:txBody>
      </p:sp>
      <p:sp>
        <p:nvSpPr>
          <p:cNvPr id="6" name="Symbol zastępczy numeru slajdu 5"/>
          <p:cNvSpPr>
            <a:spLocks noGrp="1"/>
          </p:cNvSpPr>
          <p:nvPr>
            <p:ph type="sldNum" sz="quarter" idx="12"/>
          </p:nvPr>
        </p:nvSpPr>
        <p:spPr/>
        <p:txBody>
          <a:bodyPr/>
          <a:lstStyle>
            <a:lvl1pPr>
              <a:defRPr/>
            </a:lvl1pPr>
          </a:lstStyle>
          <a:p>
            <a:pPr>
              <a:defRPr/>
            </a:pPr>
            <a:fld id="{6B755A5F-6B0C-4A6E-882D-C6C1CFAEB3B5}" type="slidenum">
              <a:rPr lang="pl-PL"/>
              <a:pPr>
                <a:defRPr/>
              </a:pPr>
              <a:t>‹#›</a:t>
            </a:fld>
            <a:endParaRPr lang="pl-P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tytułu pionowego 2"/>
          <p:cNvSpPr>
            <a:spLocks noGrp="1"/>
          </p:cNvSpPr>
          <p:nvPr>
            <p:ph type="body" orient="vert" idx="1"/>
          </p:nvPr>
        </p:nvSpPr>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lvl1pPr>
              <a:defRPr/>
            </a:lvl1pPr>
          </a:lstStyle>
          <a:p>
            <a:pPr>
              <a:defRPr/>
            </a:pPr>
            <a:fld id="{8E3847D4-FF84-4E5E-B69B-2A12DA60584E}" type="datetimeFigureOut">
              <a:rPr lang="pl-PL"/>
              <a:pPr>
                <a:defRPr/>
              </a:pPr>
              <a:t>2018-04-12</a:t>
            </a:fld>
            <a:endParaRPr lang="pl-PL"/>
          </a:p>
        </p:txBody>
      </p:sp>
      <p:sp>
        <p:nvSpPr>
          <p:cNvPr id="5" name="Symbol zastępczy stopki 4"/>
          <p:cNvSpPr>
            <a:spLocks noGrp="1"/>
          </p:cNvSpPr>
          <p:nvPr>
            <p:ph type="ftr" sz="quarter" idx="11"/>
          </p:nvPr>
        </p:nvSpPr>
        <p:spPr/>
        <p:txBody>
          <a:bodyPr/>
          <a:lstStyle>
            <a:lvl1pPr>
              <a:defRPr/>
            </a:lvl1pPr>
          </a:lstStyle>
          <a:p>
            <a:pPr>
              <a:defRPr/>
            </a:pPr>
            <a:endParaRPr lang="pl-PL"/>
          </a:p>
        </p:txBody>
      </p:sp>
      <p:sp>
        <p:nvSpPr>
          <p:cNvPr id="6" name="Symbol zastępczy numeru slajdu 5"/>
          <p:cNvSpPr>
            <a:spLocks noGrp="1"/>
          </p:cNvSpPr>
          <p:nvPr>
            <p:ph type="sldNum" sz="quarter" idx="12"/>
          </p:nvPr>
        </p:nvSpPr>
        <p:spPr/>
        <p:txBody>
          <a:bodyPr/>
          <a:lstStyle>
            <a:lvl1pPr>
              <a:defRPr/>
            </a:lvl1pPr>
          </a:lstStyle>
          <a:p>
            <a:pPr>
              <a:defRPr/>
            </a:pPr>
            <a:fld id="{CBA3EE82-FFCA-47EE-924D-6CC591E3AEF7}" type="slidenum">
              <a:rPr lang="pl-PL"/>
              <a:pPr>
                <a:defRPr/>
              </a:pPr>
              <a:t>‹#›</a:t>
            </a:fld>
            <a:endParaRPr lang="pl-P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629400" y="274638"/>
            <a:ext cx="2057400" cy="5851525"/>
          </a:xfrm>
        </p:spPr>
        <p:txBody>
          <a:bodyPr vert="eaVert"/>
          <a:lstStyle/>
          <a:p>
            <a:r>
              <a:rPr lang="pl-PL" smtClean="0"/>
              <a:t>Kliknij, aby edytować styl</a:t>
            </a:r>
            <a:endParaRPr lang="pl-PL"/>
          </a:p>
        </p:txBody>
      </p:sp>
      <p:sp>
        <p:nvSpPr>
          <p:cNvPr id="3" name="Symbol zastępczy tytułu pionowego 2"/>
          <p:cNvSpPr>
            <a:spLocks noGrp="1"/>
          </p:cNvSpPr>
          <p:nvPr>
            <p:ph type="body" orient="vert" idx="1"/>
          </p:nvPr>
        </p:nvSpPr>
        <p:spPr>
          <a:xfrm>
            <a:off x="457200" y="274638"/>
            <a:ext cx="6019800" cy="5851525"/>
          </a:xfrm>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lvl1pPr>
              <a:defRPr/>
            </a:lvl1pPr>
          </a:lstStyle>
          <a:p>
            <a:pPr>
              <a:defRPr/>
            </a:pPr>
            <a:fld id="{FEB1A1FC-8F18-4ACC-BA82-C67F9702B6CF}" type="datetimeFigureOut">
              <a:rPr lang="pl-PL"/>
              <a:pPr>
                <a:defRPr/>
              </a:pPr>
              <a:t>2018-04-12</a:t>
            </a:fld>
            <a:endParaRPr lang="pl-PL"/>
          </a:p>
        </p:txBody>
      </p:sp>
      <p:sp>
        <p:nvSpPr>
          <p:cNvPr id="5" name="Symbol zastępczy stopki 4"/>
          <p:cNvSpPr>
            <a:spLocks noGrp="1"/>
          </p:cNvSpPr>
          <p:nvPr>
            <p:ph type="ftr" sz="quarter" idx="11"/>
          </p:nvPr>
        </p:nvSpPr>
        <p:spPr/>
        <p:txBody>
          <a:bodyPr/>
          <a:lstStyle>
            <a:lvl1pPr>
              <a:defRPr/>
            </a:lvl1pPr>
          </a:lstStyle>
          <a:p>
            <a:pPr>
              <a:defRPr/>
            </a:pPr>
            <a:endParaRPr lang="pl-PL"/>
          </a:p>
        </p:txBody>
      </p:sp>
      <p:sp>
        <p:nvSpPr>
          <p:cNvPr id="6" name="Symbol zastępczy numeru slajdu 5"/>
          <p:cNvSpPr>
            <a:spLocks noGrp="1"/>
          </p:cNvSpPr>
          <p:nvPr>
            <p:ph type="sldNum" sz="quarter" idx="12"/>
          </p:nvPr>
        </p:nvSpPr>
        <p:spPr/>
        <p:txBody>
          <a:bodyPr/>
          <a:lstStyle>
            <a:lvl1pPr>
              <a:defRPr/>
            </a:lvl1pPr>
          </a:lstStyle>
          <a:p>
            <a:pPr>
              <a:defRPr/>
            </a:pPr>
            <a:fld id="{9333030E-8600-4897-8035-1C1B8327B086}" type="slidenum">
              <a:rPr lang="pl-PL"/>
              <a:pPr>
                <a:defRPr/>
              </a:pPr>
              <a:t>‹#›</a:t>
            </a:fld>
            <a:endParaRPr lang="pl-P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idx="1"/>
          </p:nvPr>
        </p:nvSpPr>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lvl1pPr>
              <a:defRPr/>
            </a:lvl1pPr>
          </a:lstStyle>
          <a:p>
            <a:pPr>
              <a:defRPr/>
            </a:pPr>
            <a:fld id="{4C20425F-4F4F-43D2-982C-36A985D74F34}" type="datetimeFigureOut">
              <a:rPr lang="pl-PL"/>
              <a:pPr>
                <a:defRPr/>
              </a:pPr>
              <a:t>2018-04-12</a:t>
            </a:fld>
            <a:endParaRPr lang="pl-PL"/>
          </a:p>
        </p:txBody>
      </p:sp>
      <p:sp>
        <p:nvSpPr>
          <p:cNvPr id="5" name="Symbol zastępczy stopki 4"/>
          <p:cNvSpPr>
            <a:spLocks noGrp="1"/>
          </p:cNvSpPr>
          <p:nvPr>
            <p:ph type="ftr" sz="quarter" idx="11"/>
          </p:nvPr>
        </p:nvSpPr>
        <p:spPr/>
        <p:txBody>
          <a:bodyPr/>
          <a:lstStyle>
            <a:lvl1pPr>
              <a:defRPr/>
            </a:lvl1pPr>
          </a:lstStyle>
          <a:p>
            <a:pPr>
              <a:defRPr/>
            </a:pPr>
            <a:endParaRPr lang="pl-PL"/>
          </a:p>
        </p:txBody>
      </p:sp>
      <p:sp>
        <p:nvSpPr>
          <p:cNvPr id="6" name="Symbol zastępczy numeru slajdu 5"/>
          <p:cNvSpPr>
            <a:spLocks noGrp="1"/>
          </p:cNvSpPr>
          <p:nvPr>
            <p:ph type="sldNum" sz="quarter" idx="12"/>
          </p:nvPr>
        </p:nvSpPr>
        <p:spPr/>
        <p:txBody>
          <a:bodyPr/>
          <a:lstStyle>
            <a:lvl1pPr>
              <a:defRPr/>
            </a:lvl1pPr>
          </a:lstStyle>
          <a:p>
            <a:pPr>
              <a:defRPr/>
            </a:pPr>
            <a:fld id="{BDD9FE3F-014E-491F-8402-7FCD771019C7}" type="slidenum">
              <a:rPr lang="pl-PL"/>
              <a:pPr>
                <a:defRPr/>
              </a:pPr>
              <a:t>‹#›</a:t>
            </a:fld>
            <a:endParaRPr lang="pl-P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722313" y="4406900"/>
            <a:ext cx="7772400" cy="1362075"/>
          </a:xfrm>
        </p:spPr>
        <p:txBody>
          <a:bodyPr anchor="t"/>
          <a:lstStyle>
            <a:lvl1pPr algn="l">
              <a:defRPr sz="4000" b="1" cap="all"/>
            </a:lvl1pPr>
          </a:lstStyle>
          <a:p>
            <a:r>
              <a:rPr lang="pl-PL" smtClean="0"/>
              <a:t>Kliknij, aby edytować styl</a:t>
            </a:r>
            <a:endParaRPr lang="pl-PL"/>
          </a:p>
        </p:txBody>
      </p:sp>
      <p:sp>
        <p:nvSpPr>
          <p:cNvPr id="3" name="Symbol zastępczy tekst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smtClean="0"/>
              <a:t>Kliknij, aby edytować style wzorca tekstu</a:t>
            </a:r>
          </a:p>
        </p:txBody>
      </p:sp>
      <p:sp>
        <p:nvSpPr>
          <p:cNvPr id="4" name="Symbol zastępczy daty 3"/>
          <p:cNvSpPr>
            <a:spLocks noGrp="1"/>
          </p:cNvSpPr>
          <p:nvPr>
            <p:ph type="dt" sz="half" idx="10"/>
          </p:nvPr>
        </p:nvSpPr>
        <p:spPr/>
        <p:txBody>
          <a:bodyPr/>
          <a:lstStyle>
            <a:lvl1pPr>
              <a:defRPr/>
            </a:lvl1pPr>
          </a:lstStyle>
          <a:p>
            <a:pPr>
              <a:defRPr/>
            </a:pPr>
            <a:fld id="{B2542DA0-99EF-4318-B8AB-C514DB63A9EF}" type="datetimeFigureOut">
              <a:rPr lang="pl-PL"/>
              <a:pPr>
                <a:defRPr/>
              </a:pPr>
              <a:t>2018-04-12</a:t>
            </a:fld>
            <a:endParaRPr lang="pl-PL"/>
          </a:p>
        </p:txBody>
      </p:sp>
      <p:sp>
        <p:nvSpPr>
          <p:cNvPr id="5" name="Symbol zastępczy stopki 4"/>
          <p:cNvSpPr>
            <a:spLocks noGrp="1"/>
          </p:cNvSpPr>
          <p:nvPr>
            <p:ph type="ftr" sz="quarter" idx="11"/>
          </p:nvPr>
        </p:nvSpPr>
        <p:spPr/>
        <p:txBody>
          <a:bodyPr/>
          <a:lstStyle>
            <a:lvl1pPr>
              <a:defRPr/>
            </a:lvl1pPr>
          </a:lstStyle>
          <a:p>
            <a:pPr>
              <a:defRPr/>
            </a:pPr>
            <a:endParaRPr lang="pl-PL"/>
          </a:p>
        </p:txBody>
      </p:sp>
      <p:sp>
        <p:nvSpPr>
          <p:cNvPr id="6" name="Symbol zastępczy numeru slajdu 5"/>
          <p:cNvSpPr>
            <a:spLocks noGrp="1"/>
          </p:cNvSpPr>
          <p:nvPr>
            <p:ph type="sldNum" sz="quarter" idx="12"/>
          </p:nvPr>
        </p:nvSpPr>
        <p:spPr/>
        <p:txBody>
          <a:bodyPr/>
          <a:lstStyle>
            <a:lvl1pPr>
              <a:defRPr/>
            </a:lvl1pPr>
          </a:lstStyle>
          <a:p>
            <a:pPr>
              <a:defRPr/>
            </a:pPr>
            <a:fld id="{A821564E-763E-4E6C-A11F-8DA1A1B01AFD}" type="slidenum">
              <a:rPr lang="pl-PL"/>
              <a:pPr>
                <a:defRPr/>
              </a:pPr>
              <a:t>‹#›</a:t>
            </a:fld>
            <a:endParaRPr lang="pl-P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zawartości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daty 3"/>
          <p:cNvSpPr>
            <a:spLocks noGrp="1"/>
          </p:cNvSpPr>
          <p:nvPr>
            <p:ph type="dt" sz="half" idx="10"/>
          </p:nvPr>
        </p:nvSpPr>
        <p:spPr/>
        <p:txBody>
          <a:bodyPr/>
          <a:lstStyle>
            <a:lvl1pPr>
              <a:defRPr/>
            </a:lvl1pPr>
          </a:lstStyle>
          <a:p>
            <a:pPr>
              <a:defRPr/>
            </a:pPr>
            <a:fld id="{83FB3D7F-F237-4EB8-8951-6C5948980A9D}" type="datetimeFigureOut">
              <a:rPr lang="pl-PL"/>
              <a:pPr>
                <a:defRPr/>
              </a:pPr>
              <a:t>2018-04-12</a:t>
            </a:fld>
            <a:endParaRPr lang="pl-PL"/>
          </a:p>
        </p:txBody>
      </p:sp>
      <p:sp>
        <p:nvSpPr>
          <p:cNvPr id="6" name="Symbol zastępczy stopki 4"/>
          <p:cNvSpPr>
            <a:spLocks noGrp="1"/>
          </p:cNvSpPr>
          <p:nvPr>
            <p:ph type="ftr" sz="quarter" idx="11"/>
          </p:nvPr>
        </p:nvSpPr>
        <p:spPr/>
        <p:txBody>
          <a:bodyPr/>
          <a:lstStyle>
            <a:lvl1pPr>
              <a:defRPr/>
            </a:lvl1pPr>
          </a:lstStyle>
          <a:p>
            <a:pPr>
              <a:defRPr/>
            </a:pPr>
            <a:endParaRPr lang="pl-PL"/>
          </a:p>
        </p:txBody>
      </p:sp>
      <p:sp>
        <p:nvSpPr>
          <p:cNvPr id="7" name="Symbol zastępczy numeru slajdu 5"/>
          <p:cNvSpPr>
            <a:spLocks noGrp="1"/>
          </p:cNvSpPr>
          <p:nvPr>
            <p:ph type="sldNum" sz="quarter" idx="12"/>
          </p:nvPr>
        </p:nvSpPr>
        <p:spPr/>
        <p:txBody>
          <a:bodyPr/>
          <a:lstStyle>
            <a:lvl1pPr>
              <a:defRPr/>
            </a:lvl1pPr>
          </a:lstStyle>
          <a:p>
            <a:pPr>
              <a:defRPr/>
            </a:pPr>
            <a:fld id="{5530205F-1552-40EC-8C9F-40A66EDC08E5}" type="slidenum">
              <a:rPr lang="pl-PL"/>
              <a:pPr>
                <a:defRPr/>
              </a:pPr>
              <a:t>‹#›</a:t>
            </a:fld>
            <a:endParaRPr lang="pl-P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lvl1pPr>
              <a:defRPr/>
            </a:lvl1pPr>
          </a:lstStyle>
          <a:p>
            <a:r>
              <a:rPr lang="pl-PL" smtClean="0"/>
              <a:t>Kliknij, aby edytować styl</a:t>
            </a:r>
            <a:endParaRPr lang="pl-PL"/>
          </a:p>
        </p:txBody>
      </p:sp>
      <p:sp>
        <p:nvSpPr>
          <p:cNvPr id="3" name="Symbol zastępczy tekst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4" name="Symbol zastępczy zawartości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tekst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6" name="Symbol zastępczy zawartości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7" name="Symbol zastępczy daty 3"/>
          <p:cNvSpPr>
            <a:spLocks noGrp="1"/>
          </p:cNvSpPr>
          <p:nvPr>
            <p:ph type="dt" sz="half" idx="10"/>
          </p:nvPr>
        </p:nvSpPr>
        <p:spPr/>
        <p:txBody>
          <a:bodyPr/>
          <a:lstStyle>
            <a:lvl1pPr>
              <a:defRPr/>
            </a:lvl1pPr>
          </a:lstStyle>
          <a:p>
            <a:pPr>
              <a:defRPr/>
            </a:pPr>
            <a:fld id="{332CD777-04A4-4EEC-B38C-C9AC1215C6B0}" type="datetimeFigureOut">
              <a:rPr lang="pl-PL"/>
              <a:pPr>
                <a:defRPr/>
              </a:pPr>
              <a:t>2018-04-12</a:t>
            </a:fld>
            <a:endParaRPr lang="pl-PL"/>
          </a:p>
        </p:txBody>
      </p:sp>
      <p:sp>
        <p:nvSpPr>
          <p:cNvPr id="8" name="Symbol zastępczy stopki 4"/>
          <p:cNvSpPr>
            <a:spLocks noGrp="1"/>
          </p:cNvSpPr>
          <p:nvPr>
            <p:ph type="ftr" sz="quarter" idx="11"/>
          </p:nvPr>
        </p:nvSpPr>
        <p:spPr/>
        <p:txBody>
          <a:bodyPr/>
          <a:lstStyle>
            <a:lvl1pPr>
              <a:defRPr/>
            </a:lvl1pPr>
          </a:lstStyle>
          <a:p>
            <a:pPr>
              <a:defRPr/>
            </a:pPr>
            <a:endParaRPr lang="pl-PL"/>
          </a:p>
        </p:txBody>
      </p:sp>
      <p:sp>
        <p:nvSpPr>
          <p:cNvPr id="9" name="Symbol zastępczy numeru slajdu 5"/>
          <p:cNvSpPr>
            <a:spLocks noGrp="1"/>
          </p:cNvSpPr>
          <p:nvPr>
            <p:ph type="sldNum" sz="quarter" idx="12"/>
          </p:nvPr>
        </p:nvSpPr>
        <p:spPr/>
        <p:txBody>
          <a:bodyPr/>
          <a:lstStyle>
            <a:lvl1pPr>
              <a:defRPr/>
            </a:lvl1pPr>
          </a:lstStyle>
          <a:p>
            <a:pPr>
              <a:defRPr/>
            </a:pPr>
            <a:fld id="{63F66C6B-8A7D-4419-8448-A098289CDAA0}" type="slidenum">
              <a:rPr lang="pl-PL"/>
              <a:pPr>
                <a:defRPr/>
              </a:pPr>
              <a:t>‹#›</a:t>
            </a:fld>
            <a:endParaRPr lang="pl-P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daty 3"/>
          <p:cNvSpPr>
            <a:spLocks noGrp="1"/>
          </p:cNvSpPr>
          <p:nvPr>
            <p:ph type="dt" sz="half" idx="10"/>
          </p:nvPr>
        </p:nvSpPr>
        <p:spPr/>
        <p:txBody>
          <a:bodyPr/>
          <a:lstStyle>
            <a:lvl1pPr>
              <a:defRPr/>
            </a:lvl1pPr>
          </a:lstStyle>
          <a:p>
            <a:pPr>
              <a:defRPr/>
            </a:pPr>
            <a:fld id="{B640798A-240C-42CC-A7ED-D6A8726B7814}" type="datetimeFigureOut">
              <a:rPr lang="pl-PL"/>
              <a:pPr>
                <a:defRPr/>
              </a:pPr>
              <a:t>2018-04-12</a:t>
            </a:fld>
            <a:endParaRPr lang="pl-PL"/>
          </a:p>
        </p:txBody>
      </p:sp>
      <p:sp>
        <p:nvSpPr>
          <p:cNvPr id="4" name="Symbol zastępczy stopki 4"/>
          <p:cNvSpPr>
            <a:spLocks noGrp="1"/>
          </p:cNvSpPr>
          <p:nvPr>
            <p:ph type="ftr" sz="quarter" idx="11"/>
          </p:nvPr>
        </p:nvSpPr>
        <p:spPr/>
        <p:txBody>
          <a:bodyPr/>
          <a:lstStyle>
            <a:lvl1pPr>
              <a:defRPr/>
            </a:lvl1pPr>
          </a:lstStyle>
          <a:p>
            <a:pPr>
              <a:defRPr/>
            </a:pPr>
            <a:endParaRPr lang="pl-PL"/>
          </a:p>
        </p:txBody>
      </p:sp>
      <p:sp>
        <p:nvSpPr>
          <p:cNvPr id="5" name="Symbol zastępczy numeru slajdu 5"/>
          <p:cNvSpPr>
            <a:spLocks noGrp="1"/>
          </p:cNvSpPr>
          <p:nvPr>
            <p:ph type="sldNum" sz="quarter" idx="12"/>
          </p:nvPr>
        </p:nvSpPr>
        <p:spPr/>
        <p:txBody>
          <a:bodyPr/>
          <a:lstStyle>
            <a:lvl1pPr>
              <a:defRPr/>
            </a:lvl1pPr>
          </a:lstStyle>
          <a:p>
            <a:pPr>
              <a:defRPr/>
            </a:pPr>
            <a:fld id="{7E8E643B-D2A2-4E55-91F0-2AC956E6CCEE}" type="slidenum">
              <a:rPr lang="pl-PL"/>
              <a:pPr>
                <a:defRPr/>
              </a:pPr>
              <a:t>‹#›</a:t>
            </a:fld>
            <a:endParaRPr lang="pl-P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3"/>
          <p:cNvSpPr>
            <a:spLocks noGrp="1"/>
          </p:cNvSpPr>
          <p:nvPr>
            <p:ph type="dt" sz="half" idx="10"/>
          </p:nvPr>
        </p:nvSpPr>
        <p:spPr/>
        <p:txBody>
          <a:bodyPr/>
          <a:lstStyle>
            <a:lvl1pPr>
              <a:defRPr/>
            </a:lvl1pPr>
          </a:lstStyle>
          <a:p>
            <a:pPr>
              <a:defRPr/>
            </a:pPr>
            <a:fld id="{816A94F0-2B2E-4BA9-9514-50C471C8ADE4}" type="datetimeFigureOut">
              <a:rPr lang="pl-PL"/>
              <a:pPr>
                <a:defRPr/>
              </a:pPr>
              <a:t>2018-04-12</a:t>
            </a:fld>
            <a:endParaRPr lang="pl-PL"/>
          </a:p>
        </p:txBody>
      </p:sp>
      <p:sp>
        <p:nvSpPr>
          <p:cNvPr id="3" name="Symbol zastępczy stopki 4"/>
          <p:cNvSpPr>
            <a:spLocks noGrp="1"/>
          </p:cNvSpPr>
          <p:nvPr>
            <p:ph type="ftr" sz="quarter" idx="11"/>
          </p:nvPr>
        </p:nvSpPr>
        <p:spPr/>
        <p:txBody>
          <a:bodyPr/>
          <a:lstStyle>
            <a:lvl1pPr>
              <a:defRPr/>
            </a:lvl1pPr>
          </a:lstStyle>
          <a:p>
            <a:pPr>
              <a:defRPr/>
            </a:pPr>
            <a:endParaRPr lang="pl-PL"/>
          </a:p>
        </p:txBody>
      </p:sp>
      <p:sp>
        <p:nvSpPr>
          <p:cNvPr id="4" name="Symbol zastępczy numeru slajdu 5"/>
          <p:cNvSpPr>
            <a:spLocks noGrp="1"/>
          </p:cNvSpPr>
          <p:nvPr>
            <p:ph type="sldNum" sz="quarter" idx="12"/>
          </p:nvPr>
        </p:nvSpPr>
        <p:spPr/>
        <p:txBody>
          <a:bodyPr/>
          <a:lstStyle>
            <a:lvl1pPr>
              <a:defRPr/>
            </a:lvl1pPr>
          </a:lstStyle>
          <a:p>
            <a:pPr>
              <a:defRPr/>
            </a:pPr>
            <a:fld id="{4CD6545F-AA7D-4D33-AC36-3ACB7A0FF0F2}" type="slidenum">
              <a:rPr lang="pl-PL"/>
              <a:pPr>
                <a:defRPr/>
              </a:pPr>
              <a:t>‹#›</a:t>
            </a:fld>
            <a:endParaRPr lang="pl-P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457200" y="273050"/>
            <a:ext cx="3008313" cy="1162050"/>
          </a:xfrm>
        </p:spPr>
        <p:txBody>
          <a:bodyPr anchor="b"/>
          <a:lstStyle>
            <a:lvl1pPr algn="l">
              <a:defRPr sz="2000" b="1"/>
            </a:lvl1pPr>
          </a:lstStyle>
          <a:p>
            <a:r>
              <a:rPr lang="pl-PL" smtClean="0"/>
              <a:t>Kliknij, aby edytować styl</a:t>
            </a:r>
            <a:endParaRPr lang="pl-PL"/>
          </a:p>
        </p:txBody>
      </p:sp>
      <p:sp>
        <p:nvSpPr>
          <p:cNvPr id="3" name="Symbol zastępczy zawartości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tekst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3"/>
          <p:cNvSpPr>
            <a:spLocks noGrp="1"/>
          </p:cNvSpPr>
          <p:nvPr>
            <p:ph type="dt" sz="half" idx="10"/>
          </p:nvPr>
        </p:nvSpPr>
        <p:spPr/>
        <p:txBody>
          <a:bodyPr/>
          <a:lstStyle>
            <a:lvl1pPr>
              <a:defRPr/>
            </a:lvl1pPr>
          </a:lstStyle>
          <a:p>
            <a:pPr>
              <a:defRPr/>
            </a:pPr>
            <a:fld id="{5907E1CB-844C-4A82-8E82-17919DE7BFDE}" type="datetimeFigureOut">
              <a:rPr lang="pl-PL"/>
              <a:pPr>
                <a:defRPr/>
              </a:pPr>
              <a:t>2018-04-12</a:t>
            </a:fld>
            <a:endParaRPr lang="pl-PL"/>
          </a:p>
        </p:txBody>
      </p:sp>
      <p:sp>
        <p:nvSpPr>
          <p:cNvPr id="6" name="Symbol zastępczy stopki 4"/>
          <p:cNvSpPr>
            <a:spLocks noGrp="1"/>
          </p:cNvSpPr>
          <p:nvPr>
            <p:ph type="ftr" sz="quarter" idx="11"/>
          </p:nvPr>
        </p:nvSpPr>
        <p:spPr/>
        <p:txBody>
          <a:bodyPr/>
          <a:lstStyle>
            <a:lvl1pPr>
              <a:defRPr/>
            </a:lvl1pPr>
          </a:lstStyle>
          <a:p>
            <a:pPr>
              <a:defRPr/>
            </a:pPr>
            <a:endParaRPr lang="pl-PL"/>
          </a:p>
        </p:txBody>
      </p:sp>
      <p:sp>
        <p:nvSpPr>
          <p:cNvPr id="7" name="Symbol zastępczy numeru slajdu 5"/>
          <p:cNvSpPr>
            <a:spLocks noGrp="1"/>
          </p:cNvSpPr>
          <p:nvPr>
            <p:ph type="sldNum" sz="quarter" idx="12"/>
          </p:nvPr>
        </p:nvSpPr>
        <p:spPr/>
        <p:txBody>
          <a:bodyPr/>
          <a:lstStyle>
            <a:lvl1pPr>
              <a:defRPr/>
            </a:lvl1pPr>
          </a:lstStyle>
          <a:p>
            <a:pPr>
              <a:defRPr/>
            </a:pPr>
            <a:fld id="{DA90DE86-DBD8-4C73-B8E9-768F1DA7E594}" type="slidenum">
              <a:rPr lang="pl-PL"/>
              <a:pPr>
                <a:defRPr/>
              </a:pPr>
              <a:t>‹#›</a:t>
            </a:fld>
            <a:endParaRPr lang="pl-P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1792288" y="4800600"/>
            <a:ext cx="5486400" cy="566738"/>
          </a:xfrm>
        </p:spPr>
        <p:txBody>
          <a:bodyPr anchor="b"/>
          <a:lstStyle>
            <a:lvl1pPr algn="l">
              <a:defRPr sz="2000" b="1"/>
            </a:lvl1pPr>
          </a:lstStyle>
          <a:p>
            <a:r>
              <a:rPr lang="pl-PL" smtClean="0"/>
              <a:t>Kliknij, aby edytować styl</a:t>
            </a:r>
            <a:endParaRPr lang="pl-PL"/>
          </a:p>
        </p:txBody>
      </p:sp>
      <p:sp>
        <p:nvSpPr>
          <p:cNvPr id="3" name="Symbol zastępczy obrazu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pl-PL" noProof="0"/>
          </a:p>
        </p:txBody>
      </p:sp>
      <p:sp>
        <p:nvSpPr>
          <p:cNvPr id="4" name="Symbol zastępczy tekst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3"/>
          <p:cNvSpPr>
            <a:spLocks noGrp="1"/>
          </p:cNvSpPr>
          <p:nvPr>
            <p:ph type="dt" sz="half" idx="10"/>
          </p:nvPr>
        </p:nvSpPr>
        <p:spPr/>
        <p:txBody>
          <a:bodyPr/>
          <a:lstStyle>
            <a:lvl1pPr>
              <a:defRPr/>
            </a:lvl1pPr>
          </a:lstStyle>
          <a:p>
            <a:pPr>
              <a:defRPr/>
            </a:pPr>
            <a:fld id="{BDF2F495-D862-4368-94B2-E8F19863F35B}" type="datetimeFigureOut">
              <a:rPr lang="pl-PL"/>
              <a:pPr>
                <a:defRPr/>
              </a:pPr>
              <a:t>2018-04-12</a:t>
            </a:fld>
            <a:endParaRPr lang="pl-PL"/>
          </a:p>
        </p:txBody>
      </p:sp>
      <p:sp>
        <p:nvSpPr>
          <p:cNvPr id="6" name="Symbol zastępczy stopki 4"/>
          <p:cNvSpPr>
            <a:spLocks noGrp="1"/>
          </p:cNvSpPr>
          <p:nvPr>
            <p:ph type="ftr" sz="quarter" idx="11"/>
          </p:nvPr>
        </p:nvSpPr>
        <p:spPr/>
        <p:txBody>
          <a:bodyPr/>
          <a:lstStyle>
            <a:lvl1pPr>
              <a:defRPr/>
            </a:lvl1pPr>
          </a:lstStyle>
          <a:p>
            <a:pPr>
              <a:defRPr/>
            </a:pPr>
            <a:endParaRPr lang="pl-PL"/>
          </a:p>
        </p:txBody>
      </p:sp>
      <p:sp>
        <p:nvSpPr>
          <p:cNvPr id="7" name="Symbol zastępczy numeru slajdu 5"/>
          <p:cNvSpPr>
            <a:spLocks noGrp="1"/>
          </p:cNvSpPr>
          <p:nvPr>
            <p:ph type="sldNum" sz="quarter" idx="12"/>
          </p:nvPr>
        </p:nvSpPr>
        <p:spPr/>
        <p:txBody>
          <a:bodyPr/>
          <a:lstStyle>
            <a:lvl1pPr>
              <a:defRPr/>
            </a:lvl1pPr>
          </a:lstStyle>
          <a:p>
            <a:pPr>
              <a:defRPr/>
            </a:pPr>
            <a:fld id="{D9684444-034C-423E-B248-970E74A3EF27}" type="slidenum">
              <a:rPr lang="pl-PL"/>
              <a:pPr>
                <a:defRPr/>
              </a:pPr>
              <a:t>‹#›</a:t>
            </a:fld>
            <a:endParaRPr lang="pl-P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Symbol zastępczy tytułu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pl-PL" smtClean="0"/>
              <a:t>Kliknij, aby edytować styl</a:t>
            </a:r>
          </a:p>
        </p:txBody>
      </p:sp>
      <p:sp>
        <p:nvSpPr>
          <p:cNvPr id="1027" name="Symbol zastępczy tekstu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p>
        </p:txBody>
      </p:sp>
      <p:sp>
        <p:nvSpPr>
          <p:cNvPr id="4" name="Symbol zastępczy daty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5A5A1336-7E6E-4F46-BBDB-39D733200262}" type="datetimeFigureOut">
              <a:rPr lang="pl-PL"/>
              <a:pPr>
                <a:defRPr/>
              </a:pPr>
              <a:t>2018-04-12</a:t>
            </a:fld>
            <a:endParaRPr lang="pl-PL"/>
          </a:p>
        </p:txBody>
      </p:sp>
      <p:sp>
        <p:nvSpPr>
          <p:cNvPr id="5" name="Symbol zastępczy stopki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pl-PL"/>
          </a:p>
        </p:txBody>
      </p:sp>
      <p:sp>
        <p:nvSpPr>
          <p:cNvPr id="6" name="Symbol zastępczy numeru slajd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0B29B548-93FB-4187-8A68-72C7829E18A6}" type="slidenum">
              <a:rPr lang="pl-PL"/>
              <a:pPr>
                <a:defRPr/>
              </a:pPr>
              <a:t>‹#›</a:t>
            </a:fld>
            <a:endParaRPr lang="pl-PL"/>
          </a:p>
        </p:txBody>
      </p:sp>
    </p:spTree>
  </p:cSld>
  <p:clrMap bg1="lt1" tx1="dk1" bg2="lt2" tx2="dk2" accent1="accent1" accent2="accent2" accent3="accent3" accent4="accent4" accent5="accent5" accent6="accent6" hlink="hlink" folHlink="folHlink"/>
  <p:sldLayoutIdLst>
    <p:sldLayoutId id="2147483683" r:id="rId1"/>
    <p:sldLayoutId id="2147483682" r:id="rId2"/>
    <p:sldLayoutId id="2147483681" r:id="rId3"/>
    <p:sldLayoutId id="2147483680" r:id="rId4"/>
    <p:sldLayoutId id="2147483679" r:id="rId5"/>
    <p:sldLayoutId id="2147483678" r:id="rId6"/>
    <p:sldLayoutId id="2147483677" r:id="rId7"/>
    <p:sldLayoutId id="2147483676" r:id="rId8"/>
    <p:sldLayoutId id="2147483675" r:id="rId9"/>
    <p:sldLayoutId id="2147483674" r:id="rId10"/>
    <p:sldLayoutId id="2147483673"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Tytuł 1"/>
          <p:cNvSpPr>
            <a:spLocks noGrp="1"/>
          </p:cNvSpPr>
          <p:nvPr>
            <p:ph type="ctrTitle"/>
          </p:nvPr>
        </p:nvSpPr>
        <p:spPr>
          <a:xfrm>
            <a:off x="685800" y="2276475"/>
            <a:ext cx="7772400" cy="3024188"/>
          </a:xfrm>
        </p:spPr>
        <p:txBody>
          <a:bodyPr/>
          <a:lstStyle/>
          <a:p>
            <a:pPr eaLnBrk="1" hangingPunct="1"/>
            <a:r>
              <a:rPr lang="pl-PL" sz="7200" b="1" smtClean="0">
                <a:latin typeface="Cambria" pitchFamily="18" charset="0"/>
              </a:rPr>
              <a:t>Zezwolenia na pracę</a:t>
            </a:r>
          </a:p>
        </p:txBody>
      </p:sp>
      <p:pic>
        <p:nvPicPr>
          <p:cNvPr id="13314" name="Picture 2" descr="LOGO MUW"/>
          <p:cNvPicPr>
            <a:picLocks noChangeAspect="1" noChangeArrowheads="1"/>
          </p:cNvPicPr>
          <p:nvPr/>
        </p:nvPicPr>
        <p:blipFill>
          <a:blip r:embed="rId2"/>
          <a:srcRect/>
          <a:stretch>
            <a:fillRect/>
          </a:stretch>
        </p:blipFill>
        <p:spPr bwMode="auto">
          <a:xfrm>
            <a:off x="0" y="0"/>
            <a:ext cx="8832850" cy="1700213"/>
          </a:xfrm>
          <a:prstGeom prst="rect">
            <a:avLst/>
          </a:prstGeom>
          <a:noFill/>
          <a:ln w="9525">
            <a:noFill/>
            <a:miter lim="800000"/>
            <a:headEnd/>
            <a:tailEnd/>
          </a:ln>
        </p:spPr>
      </p:pic>
    </p:spTree>
  </p:cSld>
  <p:clrMapOvr>
    <a:masterClrMapping/>
  </p:clrMapOvr>
  <p:transition>
    <p:cut/>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Tytuł 1"/>
          <p:cNvSpPr>
            <a:spLocks noGrp="1"/>
          </p:cNvSpPr>
          <p:nvPr>
            <p:ph type="title"/>
          </p:nvPr>
        </p:nvSpPr>
        <p:spPr/>
        <p:txBody>
          <a:bodyPr/>
          <a:lstStyle/>
          <a:p>
            <a:pPr eaLnBrk="1" hangingPunct="1"/>
            <a:endParaRPr lang="pl-PL" smtClean="0"/>
          </a:p>
        </p:txBody>
      </p:sp>
      <p:sp>
        <p:nvSpPr>
          <p:cNvPr id="3" name="Symbol zastępczy zawartości 2"/>
          <p:cNvSpPr>
            <a:spLocks noGrp="1"/>
          </p:cNvSpPr>
          <p:nvPr>
            <p:ph idx="1"/>
          </p:nvPr>
        </p:nvSpPr>
        <p:spPr/>
        <p:txBody>
          <a:bodyPr rtlCol="0">
            <a:normAutofit fontScale="85000" lnSpcReduction="10000"/>
          </a:bodyPr>
          <a:lstStyle/>
          <a:p>
            <a:pPr algn="ctr" eaLnBrk="1" fontAlgn="auto" hangingPunct="1">
              <a:spcAft>
                <a:spcPts val="0"/>
              </a:spcAft>
              <a:buFont typeface="Arial" pitchFamily="34" charset="0"/>
              <a:buNone/>
              <a:defRPr/>
            </a:pPr>
            <a:r>
              <a:rPr lang="pl-PL" b="1" dirty="0">
                <a:latin typeface="Cambria" panose="02040503050406030204" pitchFamily="18" charset="0"/>
              </a:rPr>
              <a:t>Jak uzyskać zezwolenie na pracę? </a:t>
            </a:r>
          </a:p>
          <a:p>
            <a:pPr algn="ctr" eaLnBrk="1" fontAlgn="auto" hangingPunct="1">
              <a:spcAft>
                <a:spcPts val="0"/>
              </a:spcAft>
              <a:buFont typeface="Arial" pitchFamily="34" charset="0"/>
              <a:buNone/>
              <a:defRPr/>
            </a:pPr>
            <a:endParaRPr lang="pl-PL" b="1" dirty="0">
              <a:latin typeface="Cambria" panose="02040503050406030204" pitchFamily="18" charset="0"/>
            </a:endParaRPr>
          </a:p>
          <a:p>
            <a:pPr marL="457200" indent="-457200" algn="ctr" eaLnBrk="1" fontAlgn="auto" hangingPunct="1">
              <a:spcAft>
                <a:spcPts val="0"/>
              </a:spcAft>
              <a:buFont typeface="+mj-lt"/>
              <a:buAutoNum type="arabicPeriod"/>
              <a:defRPr/>
            </a:pPr>
            <a:r>
              <a:rPr lang="pl-PL" dirty="0">
                <a:latin typeface="Cambria" panose="02040503050406030204" pitchFamily="18" charset="0"/>
              </a:rPr>
              <a:t>Pracodawca składa wniosek o wydanie zezwolenia na pracę wraz z wymaganymi załącznikami.</a:t>
            </a:r>
          </a:p>
          <a:p>
            <a:pPr marL="457200" indent="-457200" algn="ctr" eaLnBrk="1" fontAlgn="auto" hangingPunct="1">
              <a:spcAft>
                <a:spcPts val="0"/>
              </a:spcAft>
              <a:buFont typeface="+mj-lt"/>
              <a:buAutoNum type="arabicPeriod"/>
              <a:defRPr/>
            </a:pPr>
            <a:endParaRPr lang="pl-PL" sz="1100" dirty="0">
              <a:latin typeface="Cambria" panose="02040503050406030204" pitchFamily="18" charset="0"/>
            </a:endParaRPr>
          </a:p>
          <a:p>
            <a:pPr marL="457200" indent="-457200" algn="ctr" eaLnBrk="1" fontAlgn="auto" hangingPunct="1">
              <a:spcAft>
                <a:spcPts val="0"/>
              </a:spcAft>
              <a:buFont typeface="+mj-lt"/>
              <a:buAutoNum type="arabicPeriod"/>
              <a:defRPr/>
            </a:pPr>
            <a:r>
              <a:rPr lang="pl-PL" dirty="0">
                <a:latin typeface="Cambria" panose="02040503050406030204" pitchFamily="18" charset="0"/>
              </a:rPr>
              <a:t>Pracodawca odbiera zezwolenie na pracę w 2 egzemplarzach – </a:t>
            </a:r>
          </a:p>
          <a:p>
            <a:pPr marL="457200" indent="-457200" algn="ctr" eaLnBrk="1" fontAlgn="auto" hangingPunct="1">
              <a:spcAft>
                <a:spcPts val="0"/>
              </a:spcAft>
              <a:buFont typeface="Arial" pitchFamily="34" charset="0"/>
              <a:buNone/>
              <a:defRPr/>
            </a:pPr>
            <a:r>
              <a:rPr lang="pl-PL" dirty="0">
                <a:latin typeface="Cambria" panose="02040503050406030204" pitchFamily="18" charset="0"/>
              </a:rPr>
              <a:t>1 egzemplarz dla pracodawcy i 1 dla pracownika</a:t>
            </a:r>
          </a:p>
          <a:p>
            <a:pPr algn="ctr" eaLnBrk="1" fontAlgn="auto" hangingPunct="1">
              <a:spcAft>
                <a:spcPts val="0"/>
              </a:spcAft>
              <a:buFont typeface="+mj-lt"/>
              <a:buAutoNum type="arabicPeriod"/>
              <a:defRPr/>
            </a:pPr>
            <a:endParaRPr lang="pl-PL" sz="1100" dirty="0">
              <a:latin typeface="Cambria" panose="02040503050406030204" pitchFamily="18" charset="0"/>
            </a:endParaRPr>
          </a:p>
          <a:p>
            <a:pPr marL="457200" indent="-457200" algn="ctr" eaLnBrk="1" fontAlgn="auto" hangingPunct="1">
              <a:spcAft>
                <a:spcPts val="0"/>
              </a:spcAft>
              <a:buFont typeface="Arial" pitchFamily="34" charset="0"/>
              <a:buNone/>
              <a:defRPr/>
            </a:pPr>
            <a:r>
              <a:rPr lang="pl-PL" dirty="0">
                <a:latin typeface="Cambria" panose="02040503050406030204" pitchFamily="18" charset="0"/>
              </a:rPr>
              <a:t>3.  Na podstawie wydanego zezwolenia na pracę cudzoziemiec może ubiegać się o wizę w konsulacie polskim w swoim kraju</a:t>
            </a:r>
          </a:p>
          <a:p>
            <a:pPr eaLnBrk="1" fontAlgn="auto" hangingPunct="1">
              <a:spcAft>
                <a:spcPts val="0"/>
              </a:spcAft>
              <a:buFont typeface="Arial" pitchFamily="34" charset="0"/>
              <a:buChar char="•"/>
              <a:defRPr/>
            </a:pPr>
            <a:endParaRPr lang="pl-PL" dirty="0"/>
          </a:p>
        </p:txBody>
      </p:sp>
      <p:pic>
        <p:nvPicPr>
          <p:cNvPr id="22531" name="Picture 2" descr="LOGO MUW"/>
          <p:cNvPicPr>
            <a:picLocks noChangeAspect="1" noChangeArrowheads="1"/>
          </p:cNvPicPr>
          <p:nvPr/>
        </p:nvPicPr>
        <p:blipFill>
          <a:blip r:embed="rId2"/>
          <a:srcRect/>
          <a:stretch>
            <a:fillRect/>
          </a:stretch>
        </p:blipFill>
        <p:spPr bwMode="auto">
          <a:xfrm>
            <a:off x="0" y="0"/>
            <a:ext cx="8832850" cy="1700213"/>
          </a:xfrm>
          <a:prstGeom prst="rect">
            <a:avLst/>
          </a:prstGeom>
          <a:noFill/>
          <a:ln w="9525">
            <a:noFill/>
            <a:miter lim="800000"/>
            <a:headEnd/>
            <a:tailEnd/>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Tytuł 1"/>
          <p:cNvSpPr>
            <a:spLocks noGrp="1"/>
          </p:cNvSpPr>
          <p:nvPr>
            <p:ph type="title"/>
          </p:nvPr>
        </p:nvSpPr>
        <p:spPr/>
        <p:txBody>
          <a:bodyPr/>
          <a:lstStyle/>
          <a:p>
            <a:pPr eaLnBrk="1" hangingPunct="1"/>
            <a:endParaRPr lang="pl-PL" smtClean="0"/>
          </a:p>
        </p:txBody>
      </p:sp>
      <p:sp>
        <p:nvSpPr>
          <p:cNvPr id="3" name="Symbol zastępczy zawartości 2"/>
          <p:cNvSpPr>
            <a:spLocks noGrp="1"/>
          </p:cNvSpPr>
          <p:nvPr>
            <p:ph idx="1"/>
          </p:nvPr>
        </p:nvSpPr>
        <p:spPr/>
        <p:txBody>
          <a:bodyPr rtlCol="0">
            <a:normAutofit fontScale="92500" lnSpcReduction="20000"/>
          </a:bodyPr>
          <a:lstStyle/>
          <a:p>
            <a:pPr algn="ctr" eaLnBrk="1" fontAlgn="auto" hangingPunct="1">
              <a:lnSpc>
                <a:spcPct val="90000"/>
              </a:lnSpc>
              <a:spcAft>
                <a:spcPts val="0"/>
              </a:spcAft>
              <a:buFont typeface="Arial" pitchFamily="34" charset="0"/>
              <a:buNone/>
              <a:defRPr/>
            </a:pPr>
            <a:endParaRPr lang="pl-PL" altLang="pl-PL" sz="3000" b="1" dirty="0" smtClean="0">
              <a:latin typeface="Cambria" panose="02040503050406030204" pitchFamily="18" charset="0"/>
            </a:endParaRPr>
          </a:p>
          <a:p>
            <a:pPr algn="ctr" eaLnBrk="1" fontAlgn="auto" hangingPunct="1">
              <a:lnSpc>
                <a:spcPct val="90000"/>
              </a:lnSpc>
              <a:spcAft>
                <a:spcPts val="0"/>
              </a:spcAft>
              <a:buFont typeface="Arial" pitchFamily="34" charset="0"/>
              <a:buNone/>
              <a:defRPr/>
            </a:pPr>
            <a:r>
              <a:rPr lang="pl-PL" altLang="pl-PL" sz="3000" b="1" dirty="0" smtClean="0">
                <a:latin typeface="Cambria" panose="02040503050406030204" pitchFamily="18" charset="0"/>
              </a:rPr>
              <a:t>Kto </a:t>
            </a:r>
            <a:r>
              <a:rPr lang="pl-PL" altLang="pl-PL" sz="3000" b="1" dirty="0">
                <a:latin typeface="Cambria" panose="02040503050406030204" pitchFamily="18" charset="0"/>
              </a:rPr>
              <a:t>jest zwolniony z posiadania zezwolenia na pracę?</a:t>
            </a:r>
          </a:p>
          <a:p>
            <a:pPr algn="ctr" eaLnBrk="1" fontAlgn="auto" hangingPunct="1">
              <a:lnSpc>
                <a:spcPct val="90000"/>
              </a:lnSpc>
              <a:spcAft>
                <a:spcPts val="0"/>
              </a:spcAft>
              <a:buFont typeface="Arial" pitchFamily="34" charset="0"/>
              <a:buNone/>
              <a:defRPr/>
            </a:pPr>
            <a:endParaRPr lang="pl-PL" altLang="pl-PL" sz="1600" b="1" dirty="0">
              <a:latin typeface="Cambria" panose="02040503050406030204" pitchFamily="18" charset="0"/>
            </a:endParaRPr>
          </a:p>
          <a:p>
            <a:pPr algn="ctr" eaLnBrk="1" fontAlgn="auto" hangingPunct="1">
              <a:lnSpc>
                <a:spcPct val="90000"/>
              </a:lnSpc>
              <a:spcAft>
                <a:spcPts val="0"/>
              </a:spcAft>
              <a:buFontTx/>
              <a:buChar char="-"/>
              <a:defRPr/>
            </a:pPr>
            <a:r>
              <a:rPr lang="pl-PL" altLang="pl-PL" sz="2400" b="1" dirty="0">
                <a:latin typeface="Cambria" panose="02040503050406030204" pitchFamily="18" charset="0"/>
              </a:rPr>
              <a:t>studenci/ absolwenci wyższych studiów stacjonarnych odbywanych na terytorium RP</a:t>
            </a:r>
          </a:p>
          <a:p>
            <a:pPr algn="ctr" eaLnBrk="1" fontAlgn="auto" hangingPunct="1">
              <a:lnSpc>
                <a:spcPct val="90000"/>
              </a:lnSpc>
              <a:spcAft>
                <a:spcPts val="0"/>
              </a:spcAft>
              <a:buFontTx/>
              <a:buChar char="-"/>
              <a:defRPr/>
            </a:pPr>
            <a:r>
              <a:rPr lang="pl-PL" altLang="pl-PL" sz="2400" b="1" dirty="0">
                <a:latin typeface="Cambria" panose="02040503050406030204" pitchFamily="18" charset="0"/>
              </a:rPr>
              <a:t>cudzoziemcy posiadający ważną Kartę Polaka</a:t>
            </a:r>
          </a:p>
          <a:p>
            <a:pPr algn="ctr" eaLnBrk="1" fontAlgn="auto" hangingPunct="1">
              <a:lnSpc>
                <a:spcPct val="90000"/>
              </a:lnSpc>
              <a:spcAft>
                <a:spcPts val="0"/>
              </a:spcAft>
              <a:buFontTx/>
              <a:buChar char="-"/>
              <a:defRPr/>
            </a:pPr>
            <a:r>
              <a:rPr lang="pl-PL" altLang="pl-PL" sz="2400" b="1" dirty="0">
                <a:latin typeface="Cambria" panose="02040503050406030204" pitchFamily="18" charset="0"/>
              </a:rPr>
              <a:t>pracownicy naukowi </a:t>
            </a:r>
          </a:p>
          <a:p>
            <a:pPr algn="ctr" eaLnBrk="1" fontAlgn="auto" hangingPunct="1">
              <a:lnSpc>
                <a:spcPct val="90000"/>
              </a:lnSpc>
              <a:spcAft>
                <a:spcPts val="0"/>
              </a:spcAft>
              <a:buFontTx/>
              <a:buChar char="-"/>
              <a:defRPr/>
            </a:pPr>
            <a:r>
              <a:rPr lang="pl-PL" altLang="pl-PL" sz="2400" b="1" dirty="0">
                <a:latin typeface="Cambria" panose="02040503050406030204" pitchFamily="18" charset="0"/>
              </a:rPr>
              <a:t>cudzoziemcy posiadający status uchodźcy w Polsce</a:t>
            </a:r>
          </a:p>
          <a:p>
            <a:pPr algn="ctr" eaLnBrk="1" fontAlgn="auto" hangingPunct="1">
              <a:lnSpc>
                <a:spcPct val="90000"/>
              </a:lnSpc>
              <a:spcAft>
                <a:spcPts val="0"/>
              </a:spcAft>
              <a:buFontTx/>
              <a:buChar char="-"/>
              <a:defRPr/>
            </a:pPr>
            <a:r>
              <a:rPr lang="pl-PL" altLang="pl-PL" sz="2400" b="1" dirty="0">
                <a:latin typeface="Cambria" panose="02040503050406030204" pitchFamily="18" charset="0"/>
              </a:rPr>
              <a:t>małżonek obywatela polskiego</a:t>
            </a:r>
          </a:p>
          <a:p>
            <a:pPr algn="ctr" eaLnBrk="1" fontAlgn="auto" hangingPunct="1">
              <a:lnSpc>
                <a:spcPct val="90000"/>
              </a:lnSpc>
              <a:spcAft>
                <a:spcPts val="0"/>
              </a:spcAft>
              <a:buFontTx/>
              <a:buChar char="-"/>
              <a:defRPr/>
            </a:pPr>
            <a:r>
              <a:rPr lang="pl-PL" altLang="pl-PL" sz="2400" b="1" dirty="0">
                <a:latin typeface="Cambria" panose="02040503050406030204" pitchFamily="18" charset="0"/>
              </a:rPr>
              <a:t>cudzoziemiec przebywający na podstawie zezwolenia na pobyt stały lub rezydenta długoterminowego </a:t>
            </a:r>
            <a:endParaRPr lang="pl-PL" altLang="pl-PL" sz="2400" b="1" dirty="0" smtClean="0">
              <a:latin typeface="Cambria" panose="02040503050406030204" pitchFamily="18" charset="0"/>
            </a:endParaRPr>
          </a:p>
          <a:p>
            <a:pPr algn="ctr" eaLnBrk="1" fontAlgn="auto" hangingPunct="1">
              <a:lnSpc>
                <a:spcPct val="90000"/>
              </a:lnSpc>
              <a:spcAft>
                <a:spcPts val="0"/>
              </a:spcAft>
              <a:buFontTx/>
              <a:buChar char="-"/>
              <a:defRPr/>
            </a:pPr>
            <a:endParaRPr lang="pl-PL" altLang="pl-PL" sz="2400" b="1" dirty="0"/>
          </a:p>
          <a:p>
            <a:pPr marL="0" indent="0" algn="ctr" eaLnBrk="1" fontAlgn="auto" hangingPunct="1">
              <a:lnSpc>
                <a:spcPct val="90000"/>
              </a:lnSpc>
              <a:spcAft>
                <a:spcPts val="0"/>
              </a:spcAft>
              <a:buFont typeface="Arial" pitchFamily="34" charset="0"/>
              <a:buNone/>
              <a:defRPr/>
            </a:pPr>
            <a:r>
              <a:rPr lang="pl-PL" altLang="pl-PL" sz="1600" dirty="0"/>
              <a:t>Pełna lista cudzoziemców uprawnionych do wykonywania pracy w Polsce/zwolnionych z zezwolenia na pracę dostępna jest na stronie internetowej urzędu www.mazowieckie.pl </a:t>
            </a:r>
          </a:p>
          <a:p>
            <a:pPr algn="ctr" eaLnBrk="1" fontAlgn="auto" hangingPunct="1">
              <a:lnSpc>
                <a:spcPct val="90000"/>
              </a:lnSpc>
              <a:spcAft>
                <a:spcPts val="0"/>
              </a:spcAft>
              <a:buFontTx/>
              <a:buChar char="-"/>
              <a:defRPr/>
            </a:pPr>
            <a:endParaRPr lang="pl-PL" altLang="pl-PL" sz="2400" b="1" dirty="0"/>
          </a:p>
          <a:p>
            <a:pPr algn="ctr" eaLnBrk="1" fontAlgn="auto" hangingPunct="1">
              <a:lnSpc>
                <a:spcPct val="90000"/>
              </a:lnSpc>
              <a:spcAft>
                <a:spcPts val="0"/>
              </a:spcAft>
              <a:buFontTx/>
              <a:buChar char="-"/>
              <a:defRPr/>
            </a:pPr>
            <a:endParaRPr lang="pl-PL" altLang="pl-PL" b="1" dirty="0" smtClean="0"/>
          </a:p>
          <a:p>
            <a:pPr eaLnBrk="1" fontAlgn="auto" hangingPunct="1">
              <a:spcAft>
                <a:spcPts val="0"/>
              </a:spcAft>
              <a:buFont typeface="Arial" pitchFamily="34" charset="0"/>
              <a:buChar char="•"/>
              <a:defRPr/>
            </a:pPr>
            <a:endParaRPr lang="pl-PL" dirty="0"/>
          </a:p>
        </p:txBody>
      </p:sp>
      <p:pic>
        <p:nvPicPr>
          <p:cNvPr id="23555" name="Picture 2" descr="LOGO MUW"/>
          <p:cNvPicPr>
            <a:picLocks noChangeAspect="1" noChangeArrowheads="1"/>
          </p:cNvPicPr>
          <p:nvPr/>
        </p:nvPicPr>
        <p:blipFill>
          <a:blip r:embed="rId2"/>
          <a:srcRect/>
          <a:stretch>
            <a:fillRect/>
          </a:stretch>
        </p:blipFill>
        <p:spPr bwMode="auto">
          <a:xfrm>
            <a:off x="0" y="0"/>
            <a:ext cx="8832850" cy="1700213"/>
          </a:xfrm>
          <a:prstGeom prst="rect">
            <a:avLst/>
          </a:prstGeom>
          <a:noFill/>
          <a:ln w="9525">
            <a:noFill/>
            <a:miter lim="800000"/>
            <a:headEnd/>
            <a:tailEnd/>
          </a:ln>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Tytuł 1"/>
          <p:cNvSpPr>
            <a:spLocks noGrp="1"/>
          </p:cNvSpPr>
          <p:nvPr>
            <p:ph type="title"/>
          </p:nvPr>
        </p:nvSpPr>
        <p:spPr/>
        <p:txBody>
          <a:bodyPr/>
          <a:lstStyle/>
          <a:p>
            <a:pPr eaLnBrk="1" hangingPunct="1"/>
            <a:endParaRPr lang="pl-PL" smtClean="0"/>
          </a:p>
        </p:txBody>
      </p:sp>
      <p:sp>
        <p:nvSpPr>
          <p:cNvPr id="24578" name="Symbol zastępczy zawartości 2"/>
          <p:cNvSpPr>
            <a:spLocks noGrp="1"/>
          </p:cNvSpPr>
          <p:nvPr>
            <p:ph idx="1"/>
          </p:nvPr>
        </p:nvSpPr>
        <p:spPr>
          <a:xfrm>
            <a:off x="342900" y="1844675"/>
            <a:ext cx="8147050" cy="4210050"/>
          </a:xfrm>
        </p:spPr>
        <p:txBody>
          <a:bodyPr/>
          <a:lstStyle/>
          <a:p>
            <a:pPr marL="609600" indent="-609600" algn="ctr" eaLnBrk="1" hangingPunct="1">
              <a:buFont typeface="Arial" charset="0"/>
              <a:buNone/>
            </a:pPr>
            <a:r>
              <a:rPr lang="pl-PL" sz="3300" b="1" smtClean="0">
                <a:latin typeface="Cambria" pitchFamily="18" charset="0"/>
              </a:rPr>
              <a:t>Lista wymaganych dokumentów Typ A:</a:t>
            </a:r>
          </a:p>
          <a:p>
            <a:pPr marL="609600" indent="-609600" eaLnBrk="1" hangingPunct="1">
              <a:buFont typeface="Calibri" pitchFamily="34" charset="0"/>
              <a:buAutoNum type="arabicPeriod"/>
            </a:pPr>
            <a:r>
              <a:rPr lang="pl-PL" sz="1800" smtClean="0">
                <a:latin typeface="Cambria" pitchFamily="18" charset="0"/>
              </a:rPr>
              <a:t>Wniosek </a:t>
            </a:r>
          </a:p>
          <a:p>
            <a:pPr marL="609600" indent="-609600" eaLnBrk="1" hangingPunct="1">
              <a:buFont typeface="Calibri" pitchFamily="34" charset="0"/>
              <a:buAutoNum type="arabicPeriod"/>
            </a:pPr>
            <a:r>
              <a:rPr lang="pl-PL" sz="1800" smtClean="0">
                <a:latin typeface="Cambria" pitchFamily="18" charset="0"/>
              </a:rPr>
              <a:t>oświadczenie podmiotu powierzającego wykonywanie pracy cudzoziemcowi o niekaralności</a:t>
            </a:r>
          </a:p>
          <a:p>
            <a:pPr marL="609600" indent="-609600" eaLnBrk="1" hangingPunct="1">
              <a:buFont typeface="Calibri" pitchFamily="34" charset="0"/>
              <a:buAutoNum type="arabicPeriod"/>
            </a:pPr>
            <a:r>
              <a:rPr lang="pl-PL" sz="1800" smtClean="0">
                <a:latin typeface="Cambria" pitchFamily="18" charset="0"/>
              </a:rPr>
              <a:t>Opłata</a:t>
            </a:r>
          </a:p>
          <a:p>
            <a:pPr marL="609600" indent="-609600" eaLnBrk="1" hangingPunct="1">
              <a:buFont typeface="Calibri" pitchFamily="34" charset="0"/>
              <a:buAutoNum type="arabicPeriod"/>
            </a:pPr>
            <a:r>
              <a:rPr lang="pl-PL" sz="1800" smtClean="0">
                <a:latin typeface="Cambria" pitchFamily="18" charset="0"/>
              </a:rPr>
              <a:t>Pełnomocnictwo</a:t>
            </a:r>
          </a:p>
          <a:p>
            <a:pPr marL="609600" indent="-609600" eaLnBrk="1" hangingPunct="1">
              <a:buFont typeface="Calibri" pitchFamily="34" charset="0"/>
              <a:buAutoNum type="arabicPeriod"/>
            </a:pPr>
            <a:r>
              <a:rPr lang="pl-PL" sz="1800" smtClean="0">
                <a:latin typeface="Cambria" pitchFamily="18" charset="0"/>
              </a:rPr>
              <a:t>Paszport</a:t>
            </a:r>
          </a:p>
          <a:p>
            <a:pPr marL="609600" indent="-609600" eaLnBrk="1" hangingPunct="1">
              <a:buFont typeface="Calibri" pitchFamily="34" charset="0"/>
              <a:buAutoNum type="arabicPeriod"/>
            </a:pPr>
            <a:r>
              <a:rPr lang="pl-PL" sz="1800" smtClean="0">
                <a:latin typeface="Cambria" pitchFamily="18" charset="0"/>
              </a:rPr>
              <a:t>Informacja starosty</a:t>
            </a:r>
            <a:endParaRPr lang="pl-PL" sz="1800" smtClean="0">
              <a:latin typeface="Arial" charset="0"/>
            </a:endParaRPr>
          </a:p>
          <a:p>
            <a:pPr marL="609600" indent="-609600" eaLnBrk="1" hangingPunct="1">
              <a:buFont typeface="Calibri" pitchFamily="34" charset="0"/>
              <a:buAutoNum type="arabicPeriod"/>
            </a:pPr>
            <a:r>
              <a:rPr lang="pl-PL" sz="1800" smtClean="0">
                <a:latin typeface="Cambria" pitchFamily="18" charset="0"/>
              </a:rPr>
              <a:t>Dokumenty potwierdzające spełnienie wymagań określonych </a:t>
            </a:r>
            <a:br>
              <a:rPr lang="pl-PL" sz="1800" smtClean="0">
                <a:latin typeface="Cambria" pitchFamily="18" charset="0"/>
              </a:rPr>
            </a:br>
            <a:r>
              <a:rPr lang="pl-PL" sz="1800" smtClean="0">
                <a:latin typeface="Cambria" pitchFamily="18" charset="0"/>
              </a:rPr>
              <a:t>w informacji starosty</a:t>
            </a:r>
          </a:p>
          <a:p>
            <a:pPr marL="609600" indent="-609600" eaLnBrk="1" hangingPunct="1">
              <a:buFont typeface="Calibri" pitchFamily="34" charset="0"/>
              <a:buAutoNum type="arabicPeriod"/>
            </a:pPr>
            <a:r>
              <a:rPr lang="pl-PL" sz="1800" smtClean="0">
                <a:latin typeface="Cambria" pitchFamily="18" charset="0"/>
              </a:rPr>
              <a:t>Dowód osobisty lub paszport pracodawcy</a:t>
            </a:r>
          </a:p>
          <a:p>
            <a:pPr marL="609600" indent="-609600" eaLnBrk="1" hangingPunct="1">
              <a:buFont typeface="Calibri" pitchFamily="34" charset="0"/>
              <a:buAutoNum type="arabicPeriod"/>
            </a:pPr>
            <a:r>
              <a:rPr lang="pl-PL" sz="1800" smtClean="0">
                <a:latin typeface="Cambria" pitchFamily="18" charset="0"/>
              </a:rPr>
              <a:t>CEIDG lub KRS</a:t>
            </a:r>
          </a:p>
          <a:p>
            <a:pPr marL="609600" indent="-609600" eaLnBrk="1" hangingPunct="1">
              <a:buFont typeface="Calibri" pitchFamily="34" charset="0"/>
              <a:buAutoNum type="arabicPeriod"/>
            </a:pPr>
            <a:r>
              <a:rPr lang="pl-PL" sz="1800" smtClean="0">
                <a:latin typeface="Cambria" pitchFamily="18" charset="0"/>
              </a:rPr>
              <a:t>Inne</a:t>
            </a:r>
          </a:p>
        </p:txBody>
      </p:sp>
      <p:pic>
        <p:nvPicPr>
          <p:cNvPr id="24579" name="Picture 2" descr="LOGO MUW"/>
          <p:cNvPicPr>
            <a:picLocks noChangeAspect="1" noChangeArrowheads="1"/>
          </p:cNvPicPr>
          <p:nvPr/>
        </p:nvPicPr>
        <p:blipFill>
          <a:blip r:embed="rId2"/>
          <a:srcRect/>
          <a:stretch>
            <a:fillRect/>
          </a:stretch>
        </p:blipFill>
        <p:spPr bwMode="auto">
          <a:xfrm>
            <a:off x="0" y="0"/>
            <a:ext cx="8832850" cy="170021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Tytuł 1"/>
          <p:cNvSpPr>
            <a:spLocks noGrp="1"/>
          </p:cNvSpPr>
          <p:nvPr>
            <p:ph type="title"/>
          </p:nvPr>
        </p:nvSpPr>
        <p:spPr/>
        <p:txBody>
          <a:bodyPr/>
          <a:lstStyle/>
          <a:p>
            <a:pPr eaLnBrk="1" hangingPunct="1"/>
            <a:endParaRPr lang="pl-PL" smtClean="0"/>
          </a:p>
        </p:txBody>
      </p:sp>
      <p:sp>
        <p:nvSpPr>
          <p:cNvPr id="25602" name="Symbol zastępczy zawartości 2"/>
          <p:cNvSpPr>
            <a:spLocks noGrp="1"/>
          </p:cNvSpPr>
          <p:nvPr>
            <p:ph idx="1"/>
          </p:nvPr>
        </p:nvSpPr>
        <p:spPr>
          <a:xfrm>
            <a:off x="457200" y="1916113"/>
            <a:ext cx="8229600" cy="4210050"/>
          </a:xfrm>
        </p:spPr>
        <p:txBody>
          <a:bodyPr/>
          <a:lstStyle/>
          <a:p>
            <a:pPr algn="ctr" eaLnBrk="1" hangingPunct="1">
              <a:buFont typeface="Arial" charset="0"/>
              <a:buNone/>
            </a:pPr>
            <a:endParaRPr lang="pl-PL" sz="4000" b="1" smtClean="0">
              <a:latin typeface="Cambria" pitchFamily="18" charset="0"/>
            </a:endParaRPr>
          </a:p>
          <a:p>
            <a:pPr algn="ctr" eaLnBrk="1" hangingPunct="1">
              <a:buFont typeface="Arial" charset="0"/>
              <a:buNone/>
            </a:pPr>
            <a:r>
              <a:rPr lang="pl-PL" sz="4000" b="1" smtClean="0">
                <a:latin typeface="Cambria" pitchFamily="18" charset="0"/>
              </a:rPr>
              <a:t>PEŁNOMOCNICTWO</a:t>
            </a:r>
          </a:p>
          <a:p>
            <a:pPr eaLnBrk="1" hangingPunct="1">
              <a:buFont typeface="Arial" charset="0"/>
              <a:buNone/>
            </a:pPr>
            <a:endParaRPr lang="pl-PL" smtClean="0">
              <a:latin typeface="Cambria" pitchFamily="18" charset="0"/>
            </a:endParaRPr>
          </a:p>
          <a:p>
            <a:pPr eaLnBrk="1" hangingPunct="1">
              <a:buFont typeface="Arial" charset="0"/>
              <a:buNone/>
            </a:pPr>
            <a:r>
              <a:rPr lang="pl-PL" sz="2900" smtClean="0">
                <a:latin typeface="Cambria" pitchFamily="18" charset="0"/>
              </a:rPr>
              <a:t>Wymagane jest tylko w sytuacji, kiedy pracodawca nie składa wniosku osobiście.</a:t>
            </a:r>
          </a:p>
        </p:txBody>
      </p:sp>
      <p:pic>
        <p:nvPicPr>
          <p:cNvPr id="25603" name="Picture 2" descr="LOGO MUW"/>
          <p:cNvPicPr>
            <a:picLocks noChangeAspect="1" noChangeArrowheads="1"/>
          </p:cNvPicPr>
          <p:nvPr/>
        </p:nvPicPr>
        <p:blipFill>
          <a:blip r:embed="rId2"/>
          <a:srcRect/>
          <a:stretch>
            <a:fillRect/>
          </a:stretch>
        </p:blipFill>
        <p:spPr bwMode="auto">
          <a:xfrm>
            <a:off x="0" y="0"/>
            <a:ext cx="8832850" cy="170021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Tytuł 1"/>
          <p:cNvSpPr>
            <a:spLocks noGrp="1"/>
          </p:cNvSpPr>
          <p:nvPr>
            <p:ph type="title"/>
          </p:nvPr>
        </p:nvSpPr>
        <p:spPr/>
        <p:txBody>
          <a:bodyPr/>
          <a:lstStyle/>
          <a:p>
            <a:pPr eaLnBrk="1" hangingPunct="1"/>
            <a:endParaRPr lang="pl-PL" smtClean="0"/>
          </a:p>
        </p:txBody>
      </p:sp>
      <p:sp>
        <p:nvSpPr>
          <p:cNvPr id="26626" name="Symbol zastępczy zawartości 2"/>
          <p:cNvSpPr>
            <a:spLocks noGrp="1"/>
          </p:cNvSpPr>
          <p:nvPr>
            <p:ph idx="1"/>
          </p:nvPr>
        </p:nvSpPr>
        <p:spPr>
          <a:xfrm>
            <a:off x="457200" y="1844675"/>
            <a:ext cx="8229600" cy="4281488"/>
          </a:xfrm>
        </p:spPr>
        <p:txBody>
          <a:bodyPr/>
          <a:lstStyle/>
          <a:p>
            <a:pPr algn="ctr" eaLnBrk="1" hangingPunct="1">
              <a:buFont typeface="Arial" charset="0"/>
              <a:buNone/>
            </a:pPr>
            <a:r>
              <a:rPr lang="pl-PL" sz="4800" b="1" smtClean="0">
                <a:latin typeface="Cambria" pitchFamily="18" charset="0"/>
              </a:rPr>
              <a:t>INFORMACJA STAROSTY</a:t>
            </a:r>
          </a:p>
          <a:p>
            <a:pPr algn="ctr" eaLnBrk="1" hangingPunct="1">
              <a:buFont typeface="Arial" charset="0"/>
              <a:buNone/>
            </a:pPr>
            <a:endParaRPr lang="pl-PL" smtClean="0">
              <a:latin typeface="Cambria" pitchFamily="18" charset="0"/>
            </a:endParaRPr>
          </a:p>
          <a:p>
            <a:pPr algn="ctr" eaLnBrk="1" hangingPunct="1">
              <a:buFont typeface="Arial" charset="0"/>
              <a:buNone/>
            </a:pPr>
            <a:r>
              <a:rPr lang="pl-PL" smtClean="0">
                <a:latin typeface="Cambria" pitchFamily="18" charset="0"/>
              </a:rPr>
              <a:t>dokument wydawany przez Powiatowe Urzędy Pracy, mówiący o możliwości zaspokojenia potrzeb kadrowych pracodawcy na lokalnym rynku pracy</a:t>
            </a:r>
          </a:p>
          <a:p>
            <a:pPr eaLnBrk="1" hangingPunct="1">
              <a:buFont typeface="Arial" charset="0"/>
              <a:buNone/>
            </a:pPr>
            <a:endParaRPr lang="pl-PL" smtClean="0"/>
          </a:p>
        </p:txBody>
      </p:sp>
      <p:pic>
        <p:nvPicPr>
          <p:cNvPr id="26627" name="Picture 2" descr="LOGO MUW"/>
          <p:cNvPicPr>
            <a:picLocks noChangeAspect="1" noChangeArrowheads="1"/>
          </p:cNvPicPr>
          <p:nvPr/>
        </p:nvPicPr>
        <p:blipFill>
          <a:blip r:embed="rId2"/>
          <a:srcRect/>
          <a:stretch>
            <a:fillRect/>
          </a:stretch>
        </p:blipFill>
        <p:spPr bwMode="auto">
          <a:xfrm>
            <a:off x="0" y="0"/>
            <a:ext cx="8832850" cy="170021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Tytuł 1"/>
          <p:cNvSpPr>
            <a:spLocks noGrp="1"/>
          </p:cNvSpPr>
          <p:nvPr>
            <p:ph type="title"/>
          </p:nvPr>
        </p:nvSpPr>
        <p:spPr/>
        <p:txBody>
          <a:bodyPr/>
          <a:lstStyle/>
          <a:p>
            <a:pPr eaLnBrk="1" hangingPunct="1"/>
            <a:endParaRPr lang="pl-PL" smtClean="0"/>
          </a:p>
        </p:txBody>
      </p:sp>
      <p:sp>
        <p:nvSpPr>
          <p:cNvPr id="27650" name="Symbol zastępczy zawartości 2"/>
          <p:cNvSpPr>
            <a:spLocks noGrp="1"/>
          </p:cNvSpPr>
          <p:nvPr>
            <p:ph idx="1"/>
          </p:nvPr>
        </p:nvSpPr>
        <p:spPr>
          <a:xfrm>
            <a:off x="457200" y="1989138"/>
            <a:ext cx="8229600" cy="4137025"/>
          </a:xfrm>
        </p:spPr>
        <p:txBody>
          <a:bodyPr/>
          <a:lstStyle/>
          <a:p>
            <a:pPr algn="ctr" eaLnBrk="1" hangingPunct="1">
              <a:buFont typeface="Arial" charset="0"/>
              <a:buNone/>
            </a:pPr>
            <a:r>
              <a:rPr lang="pl-PL" sz="4800" b="1" smtClean="0">
                <a:latin typeface="Cambria" pitchFamily="18" charset="0"/>
              </a:rPr>
              <a:t>DOWÓD OSOBISTY </a:t>
            </a:r>
          </a:p>
          <a:p>
            <a:pPr algn="ctr" eaLnBrk="1" hangingPunct="1">
              <a:buFont typeface="Arial" charset="0"/>
              <a:buNone/>
            </a:pPr>
            <a:r>
              <a:rPr lang="pl-PL" b="1" smtClean="0">
                <a:latin typeface="Cambria" pitchFamily="18" charset="0"/>
              </a:rPr>
              <a:t>LUB </a:t>
            </a:r>
          </a:p>
          <a:p>
            <a:pPr algn="ctr" eaLnBrk="1" hangingPunct="1">
              <a:buFont typeface="Arial" charset="0"/>
              <a:buNone/>
            </a:pPr>
            <a:r>
              <a:rPr lang="pl-PL" b="1" smtClean="0">
                <a:latin typeface="Cambria" pitchFamily="18" charset="0"/>
              </a:rPr>
              <a:t>PASZPORT PRACODAWCY</a:t>
            </a:r>
          </a:p>
          <a:p>
            <a:pPr algn="ctr" eaLnBrk="1" hangingPunct="1">
              <a:buFont typeface="Arial" charset="0"/>
              <a:buNone/>
            </a:pPr>
            <a:endParaRPr lang="pl-PL" sz="2000" b="1" smtClean="0">
              <a:latin typeface="Cambria" pitchFamily="18" charset="0"/>
            </a:endParaRPr>
          </a:p>
          <a:p>
            <a:pPr eaLnBrk="1" hangingPunct="1"/>
            <a:r>
              <a:rPr lang="pl-PL" sz="2400" smtClean="0">
                <a:latin typeface="Cambria" pitchFamily="18" charset="0"/>
              </a:rPr>
              <a:t>tylko w przypadku kiedy pracodawcą jest osoba fizyczna</a:t>
            </a:r>
          </a:p>
          <a:p>
            <a:pPr eaLnBrk="1" hangingPunct="1"/>
            <a:r>
              <a:rPr lang="pl-PL" sz="2400" smtClean="0">
                <a:latin typeface="Cambria" pitchFamily="18" charset="0"/>
              </a:rPr>
              <a:t>oryginał do okazania w Urzędzie lub do akt można dołączyć odpis notarialny</a:t>
            </a:r>
          </a:p>
          <a:p>
            <a:pPr eaLnBrk="1" hangingPunct="1"/>
            <a:endParaRPr lang="pl-PL" smtClean="0"/>
          </a:p>
        </p:txBody>
      </p:sp>
      <p:pic>
        <p:nvPicPr>
          <p:cNvPr id="27651" name="Picture 2" descr="LOGO MUW"/>
          <p:cNvPicPr>
            <a:picLocks noChangeAspect="1" noChangeArrowheads="1"/>
          </p:cNvPicPr>
          <p:nvPr/>
        </p:nvPicPr>
        <p:blipFill>
          <a:blip r:embed="rId2"/>
          <a:srcRect/>
          <a:stretch>
            <a:fillRect/>
          </a:stretch>
        </p:blipFill>
        <p:spPr bwMode="auto">
          <a:xfrm>
            <a:off x="0" y="0"/>
            <a:ext cx="8832850" cy="170021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Tytuł 1"/>
          <p:cNvSpPr>
            <a:spLocks noGrp="1"/>
          </p:cNvSpPr>
          <p:nvPr>
            <p:ph type="title"/>
          </p:nvPr>
        </p:nvSpPr>
        <p:spPr/>
        <p:txBody>
          <a:bodyPr/>
          <a:lstStyle/>
          <a:p>
            <a:pPr eaLnBrk="1" hangingPunct="1"/>
            <a:endParaRPr lang="pl-PL" smtClean="0"/>
          </a:p>
        </p:txBody>
      </p:sp>
      <p:sp>
        <p:nvSpPr>
          <p:cNvPr id="28674" name="Symbol zastępczy zawartości 2"/>
          <p:cNvSpPr>
            <a:spLocks noGrp="1"/>
          </p:cNvSpPr>
          <p:nvPr>
            <p:ph idx="1"/>
          </p:nvPr>
        </p:nvSpPr>
        <p:spPr>
          <a:xfrm>
            <a:off x="457200" y="2060575"/>
            <a:ext cx="8229600" cy="4065588"/>
          </a:xfrm>
        </p:spPr>
        <p:txBody>
          <a:bodyPr/>
          <a:lstStyle/>
          <a:p>
            <a:pPr algn="ctr" eaLnBrk="1" hangingPunct="1">
              <a:buFont typeface="Arial" charset="0"/>
              <a:buNone/>
            </a:pPr>
            <a:r>
              <a:rPr lang="pl-PL" sz="5200" b="1" smtClean="0">
                <a:latin typeface="Cambria" pitchFamily="18" charset="0"/>
              </a:rPr>
              <a:t>CEIDG, KRS</a:t>
            </a:r>
          </a:p>
          <a:p>
            <a:pPr eaLnBrk="1" hangingPunct="1"/>
            <a:r>
              <a:rPr lang="pl-PL" smtClean="0">
                <a:latin typeface="Cambria" pitchFamily="18" charset="0"/>
              </a:rPr>
              <a:t>są to rejestry pracodawców</a:t>
            </a:r>
          </a:p>
          <a:p>
            <a:pPr eaLnBrk="1" hangingPunct="1"/>
            <a:r>
              <a:rPr lang="pl-PL" smtClean="0">
                <a:latin typeface="Cambria" pitchFamily="18" charset="0"/>
              </a:rPr>
              <a:t>CEIDG – dotyczy osób fizycznych prowadzących działalność gospodarczą</a:t>
            </a:r>
          </a:p>
          <a:p>
            <a:pPr eaLnBrk="1" hangingPunct="1"/>
            <a:r>
              <a:rPr lang="pl-PL" smtClean="0">
                <a:latin typeface="Cambria" pitchFamily="18" charset="0"/>
              </a:rPr>
              <a:t>KRS – dotyczy spółek</a:t>
            </a:r>
          </a:p>
        </p:txBody>
      </p:sp>
      <p:pic>
        <p:nvPicPr>
          <p:cNvPr id="28675" name="Picture 2" descr="LOGO MUW"/>
          <p:cNvPicPr>
            <a:picLocks noChangeAspect="1" noChangeArrowheads="1"/>
          </p:cNvPicPr>
          <p:nvPr/>
        </p:nvPicPr>
        <p:blipFill>
          <a:blip r:embed="rId2"/>
          <a:srcRect/>
          <a:stretch>
            <a:fillRect/>
          </a:stretch>
        </p:blipFill>
        <p:spPr bwMode="auto">
          <a:xfrm>
            <a:off x="0" y="0"/>
            <a:ext cx="8832850" cy="170021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Tytuł 1"/>
          <p:cNvSpPr>
            <a:spLocks noGrp="1"/>
          </p:cNvSpPr>
          <p:nvPr>
            <p:ph type="title"/>
          </p:nvPr>
        </p:nvSpPr>
        <p:spPr/>
        <p:txBody>
          <a:bodyPr/>
          <a:lstStyle/>
          <a:p>
            <a:pPr eaLnBrk="1" hangingPunct="1"/>
            <a:endParaRPr lang="pl-PL" smtClean="0"/>
          </a:p>
        </p:txBody>
      </p:sp>
      <p:sp>
        <p:nvSpPr>
          <p:cNvPr id="29698" name="Symbol zastępczy zawartości 2"/>
          <p:cNvSpPr>
            <a:spLocks noGrp="1"/>
          </p:cNvSpPr>
          <p:nvPr>
            <p:ph idx="1"/>
          </p:nvPr>
        </p:nvSpPr>
        <p:spPr>
          <a:xfrm>
            <a:off x="457200" y="2060575"/>
            <a:ext cx="8229600" cy="4065588"/>
          </a:xfrm>
        </p:spPr>
        <p:txBody>
          <a:bodyPr/>
          <a:lstStyle/>
          <a:p>
            <a:pPr algn="ctr" eaLnBrk="1" hangingPunct="1">
              <a:buFont typeface="Arial" charset="0"/>
              <a:buNone/>
            </a:pPr>
            <a:r>
              <a:rPr lang="pl-PL" sz="5600" b="1" smtClean="0">
                <a:latin typeface="Cambria" pitchFamily="18" charset="0"/>
              </a:rPr>
              <a:t>INNE</a:t>
            </a:r>
          </a:p>
          <a:p>
            <a:pPr eaLnBrk="1" hangingPunct="1"/>
            <a:r>
              <a:rPr lang="pl-PL" sz="2600" smtClean="0">
                <a:latin typeface="Cambria" pitchFamily="18" charset="0"/>
              </a:rPr>
              <a:t>umowa spółki cywilnej w przypadku gdy pracodawcą jest spółka cywilna</a:t>
            </a:r>
          </a:p>
          <a:p>
            <a:pPr eaLnBrk="1" hangingPunct="1"/>
            <a:r>
              <a:rPr lang="pl-PL" sz="2600" smtClean="0">
                <a:latin typeface="Cambria" pitchFamily="18" charset="0"/>
              </a:rPr>
              <a:t>zaświadczenie z rejestru gruntów w przypadku gdy pracodawca prowadzi gospodarstwo rolne</a:t>
            </a:r>
          </a:p>
          <a:p>
            <a:pPr eaLnBrk="1" hangingPunct="1"/>
            <a:r>
              <a:rPr lang="pl-PL" sz="2600" smtClean="0">
                <a:latin typeface="Cambria" pitchFamily="18" charset="0"/>
              </a:rPr>
              <a:t>zaświadczenie z Urzędu Skarbowego o prowadzeniu działów specjalnych produkcji rolnej w przypadku gdy pracodawca prowadzi działalność w tym zakresie</a:t>
            </a:r>
          </a:p>
        </p:txBody>
      </p:sp>
      <p:pic>
        <p:nvPicPr>
          <p:cNvPr id="29699" name="Picture 2" descr="LOGO MUW"/>
          <p:cNvPicPr>
            <a:picLocks noChangeAspect="1" noChangeArrowheads="1"/>
          </p:cNvPicPr>
          <p:nvPr/>
        </p:nvPicPr>
        <p:blipFill>
          <a:blip r:embed="rId2"/>
          <a:srcRect/>
          <a:stretch>
            <a:fillRect/>
          </a:stretch>
        </p:blipFill>
        <p:spPr bwMode="auto">
          <a:xfrm>
            <a:off x="0" y="0"/>
            <a:ext cx="8832850" cy="170021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Tytuł 1"/>
          <p:cNvSpPr>
            <a:spLocks noGrp="1"/>
          </p:cNvSpPr>
          <p:nvPr>
            <p:ph type="title"/>
          </p:nvPr>
        </p:nvSpPr>
        <p:spPr/>
        <p:txBody>
          <a:bodyPr/>
          <a:lstStyle/>
          <a:p>
            <a:pPr eaLnBrk="1" hangingPunct="1"/>
            <a:endParaRPr lang="pl-PL" smtClean="0"/>
          </a:p>
        </p:txBody>
      </p:sp>
      <p:sp>
        <p:nvSpPr>
          <p:cNvPr id="3" name="Symbol zastępczy zawartości 2"/>
          <p:cNvSpPr>
            <a:spLocks noGrp="1"/>
          </p:cNvSpPr>
          <p:nvPr>
            <p:ph idx="1"/>
          </p:nvPr>
        </p:nvSpPr>
        <p:spPr>
          <a:xfrm>
            <a:off x="457200" y="1844675"/>
            <a:ext cx="8229600" cy="4281488"/>
          </a:xfrm>
        </p:spPr>
        <p:txBody>
          <a:bodyPr rtlCol="0">
            <a:normAutofit lnSpcReduction="10000"/>
          </a:bodyPr>
          <a:lstStyle/>
          <a:p>
            <a:pPr algn="ctr" eaLnBrk="1" fontAlgn="auto" hangingPunct="1">
              <a:spcAft>
                <a:spcPts val="0"/>
              </a:spcAft>
              <a:buFont typeface="Arial" pitchFamily="34" charset="0"/>
              <a:buNone/>
              <a:defRPr/>
            </a:pPr>
            <a:r>
              <a:rPr lang="pl-PL" sz="4800" b="1" dirty="0" smtClean="0">
                <a:latin typeface="Cambria" pitchFamily="18" charset="0"/>
              </a:rPr>
              <a:t>INNE c.d.</a:t>
            </a:r>
          </a:p>
          <a:p>
            <a:pPr eaLnBrk="1" fontAlgn="auto" hangingPunct="1">
              <a:spcAft>
                <a:spcPts val="0"/>
              </a:spcAft>
              <a:buFont typeface="Arial" pitchFamily="34" charset="0"/>
              <a:buChar char="•"/>
              <a:defRPr/>
            </a:pPr>
            <a:r>
              <a:rPr lang="pl-PL" sz="2800" dirty="0" smtClean="0">
                <a:latin typeface="Cambria" pitchFamily="18" charset="0"/>
              </a:rPr>
              <a:t>w przypadku powoływania się na przesłanki zwalniające z obowiązku dostarczenia informacji starosty – dokumenty potwierdzające ich spełnienie</a:t>
            </a:r>
          </a:p>
          <a:p>
            <a:pPr eaLnBrk="1" fontAlgn="auto" hangingPunct="1">
              <a:spcAft>
                <a:spcPts val="0"/>
              </a:spcAft>
              <a:buFont typeface="Arial" pitchFamily="34" charset="0"/>
              <a:buChar char="•"/>
              <a:defRPr/>
            </a:pPr>
            <a:endParaRPr lang="pl-PL" sz="2800" dirty="0" smtClean="0">
              <a:latin typeface="Cambria" pitchFamily="18" charset="0"/>
            </a:endParaRPr>
          </a:p>
          <a:p>
            <a:pPr eaLnBrk="1" fontAlgn="auto" hangingPunct="1">
              <a:spcAft>
                <a:spcPts val="0"/>
              </a:spcAft>
              <a:buFont typeface="Arial" pitchFamily="34" charset="0"/>
              <a:buChar char="•"/>
              <a:defRPr/>
            </a:pPr>
            <a:r>
              <a:rPr lang="pl-PL" sz="2800" dirty="0" smtClean="0">
                <a:latin typeface="Cambria" pitchFamily="18" charset="0"/>
              </a:rPr>
              <a:t>dokument sporządzony przez pracodawcę użytkownika, w przypadku kiedy pracodawcą jest agencja zatrudnienia</a:t>
            </a:r>
            <a:endParaRPr lang="pl-PL" sz="2800" dirty="0">
              <a:latin typeface="Cambria" pitchFamily="18" charset="0"/>
            </a:endParaRPr>
          </a:p>
        </p:txBody>
      </p:sp>
      <p:pic>
        <p:nvPicPr>
          <p:cNvPr id="30723" name="Picture 2" descr="LOGO MUW"/>
          <p:cNvPicPr>
            <a:picLocks noChangeAspect="1" noChangeArrowheads="1"/>
          </p:cNvPicPr>
          <p:nvPr/>
        </p:nvPicPr>
        <p:blipFill>
          <a:blip r:embed="rId2"/>
          <a:srcRect/>
          <a:stretch>
            <a:fillRect/>
          </a:stretch>
        </p:blipFill>
        <p:spPr bwMode="auto">
          <a:xfrm>
            <a:off x="0" y="0"/>
            <a:ext cx="8832850" cy="1700213"/>
          </a:xfrm>
          <a:prstGeom prst="rect">
            <a:avLst/>
          </a:prstGeom>
          <a:noFill/>
          <a:ln w="9525">
            <a:noFill/>
            <a:miter lim="800000"/>
            <a:headEnd/>
            <a:tailEnd/>
          </a:ln>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ytuł 1"/>
          <p:cNvSpPr>
            <a:spLocks noGrp="1"/>
          </p:cNvSpPr>
          <p:nvPr>
            <p:ph type="title"/>
          </p:nvPr>
        </p:nvSpPr>
        <p:spPr/>
        <p:txBody>
          <a:bodyPr/>
          <a:lstStyle/>
          <a:p>
            <a:pPr eaLnBrk="1" hangingPunct="1"/>
            <a:endParaRPr lang="pl-PL" smtClean="0"/>
          </a:p>
        </p:txBody>
      </p:sp>
      <p:sp>
        <p:nvSpPr>
          <p:cNvPr id="31746" name="Symbol zastępczy zawartości 2"/>
          <p:cNvSpPr>
            <a:spLocks noGrp="1"/>
          </p:cNvSpPr>
          <p:nvPr>
            <p:ph idx="1"/>
          </p:nvPr>
        </p:nvSpPr>
        <p:spPr/>
        <p:txBody>
          <a:bodyPr/>
          <a:lstStyle/>
          <a:p>
            <a:pPr algn="ctr" eaLnBrk="1" hangingPunct="1">
              <a:buFont typeface="Arial" charset="0"/>
              <a:buNone/>
            </a:pPr>
            <a:r>
              <a:rPr lang="pl-PL" sz="5400" b="1" smtClean="0">
                <a:latin typeface="Cambria" pitchFamily="18" charset="0"/>
              </a:rPr>
              <a:t>INNE c.d.</a:t>
            </a:r>
          </a:p>
          <a:p>
            <a:pPr algn="ctr" eaLnBrk="1" hangingPunct="1">
              <a:buFont typeface="Arial" charset="0"/>
              <a:buNone/>
            </a:pPr>
            <a:endParaRPr lang="pl-PL" sz="2800" b="1" smtClean="0">
              <a:latin typeface="Cambria" pitchFamily="18" charset="0"/>
            </a:endParaRPr>
          </a:p>
          <a:p>
            <a:pPr eaLnBrk="1" hangingPunct="1"/>
            <a:r>
              <a:rPr lang="pl-PL" sz="2800" smtClean="0">
                <a:latin typeface="Cambria" pitchFamily="18" charset="0"/>
              </a:rPr>
              <a:t>dokumenty potwierdzające kwalifikacje w przypadku wykonywania pracy w zawodzie regulowanym</a:t>
            </a:r>
          </a:p>
          <a:p>
            <a:pPr eaLnBrk="1" hangingPunct="1">
              <a:buFont typeface="Arial" charset="0"/>
              <a:buNone/>
            </a:pPr>
            <a:endParaRPr lang="pl-PL" sz="2800" smtClean="0">
              <a:latin typeface="Cambria" pitchFamily="18" charset="0"/>
            </a:endParaRPr>
          </a:p>
          <a:p>
            <a:pPr eaLnBrk="1" hangingPunct="1">
              <a:buFont typeface="Arial" charset="0"/>
              <a:buNone/>
            </a:pPr>
            <a:endParaRPr lang="pl-PL" smtClean="0"/>
          </a:p>
        </p:txBody>
      </p:sp>
      <p:pic>
        <p:nvPicPr>
          <p:cNvPr id="31747" name="Picture 2" descr="LOGO MUW"/>
          <p:cNvPicPr>
            <a:picLocks noChangeAspect="1" noChangeArrowheads="1"/>
          </p:cNvPicPr>
          <p:nvPr/>
        </p:nvPicPr>
        <p:blipFill>
          <a:blip r:embed="rId2"/>
          <a:srcRect/>
          <a:stretch>
            <a:fillRect/>
          </a:stretch>
        </p:blipFill>
        <p:spPr bwMode="auto">
          <a:xfrm>
            <a:off x="0" y="0"/>
            <a:ext cx="8832850" cy="1700213"/>
          </a:xfrm>
          <a:prstGeom prst="rect">
            <a:avLst/>
          </a:prstGeom>
          <a:noFill/>
          <a:ln w="9525">
            <a:noFill/>
            <a:miter lim="800000"/>
            <a:headEnd/>
            <a:tailEnd/>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Tytuł 1"/>
          <p:cNvSpPr>
            <a:spLocks noGrp="1"/>
          </p:cNvSpPr>
          <p:nvPr>
            <p:ph type="title"/>
          </p:nvPr>
        </p:nvSpPr>
        <p:spPr/>
        <p:txBody>
          <a:bodyPr/>
          <a:lstStyle/>
          <a:p>
            <a:pPr eaLnBrk="1" hangingPunct="1"/>
            <a:endParaRPr lang="pl-PL" smtClean="0"/>
          </a:p>
        </p:txBody>
      </p:sp>
      <p:sp>
        <p:nvSpPr>
          <p:cNvPr id="3" name="Symbol zastępczy zawartości 2"/>
          <p:cNvSpPr>
            <a:spLocks noGrp="1"/>
          </p:cNvSpPr>
          <p:nvPr>
            <p:ph idx="1"/>
          </p:nvPr>
        </p:nvSpPr>
        <p:spPr/>
        <p:txBody>
          <a:bodyPr rtlCol="0">
            <a:normAutofit/>
          </a:bodyPr>
          <a:lstStyle/>
          <a:p>
            <a:pPr marL="0" indent="0" eaLnBrk="1" fontAlgn="auto" hangingPunct="1">
              <a:spcAft>
                <a:spcPts val="0"/>
              </a:spcAft>
              <a:buFont typeface="Arial" pitchFamily="34" charset="0"/>
              <a:buNone/>
              <a:defRPr/>
            </a:pPr>
            <a:endParaRPr lang="pl-PL" altLang="pl-PL" dirty="0" smtClean="0"/>
          </a:p>
          <a:p>
            <a:pPr marL="0" indent="0" eaLnBrk="1" fontAlgn="auto" hangingPunct="1">
              <a:spcAft>
                <a:spcPts val="0"/>
              </a:spcAft>
              <a:buFont typeface="Arial" pitchFamily="34" charset="0"/>
              <a:buNone/>
              <a:defRPr/>
            </a:pPr>
            <a:endParaRPr lang="pl-PL" altLang="pl-PL" dirty="0"/>
          </a:p>
          <a:p>
            <a:pPr marL="0" indent="0" algn="just" eaLnBrk="1" fontAlgn="auto" hangingPunct="1">
              <a:spcAft>
                <a:spcPts val="0"/>
              </a:spcAft>
              <a:buFont typeface="Arial" pitchFamily="34" charset="0"/>
              <a:buNone/>
              <a:defRPr/>
            </a:pPr>
            <a:r>
              <a:rPr lang="pl-PL" altLang="pl-PL" dirty="0" smtClean="0">
                <a:latin typeface="Cambria" panose="02040503050406030204" pitchFamily="18" charset="0"/>
              </a:rPr>
              <a:t>Stroną </a:t>
            </a:r>
            <a:r>
              <a:rPr lang="pl-PL" altLang="pl-PL" dirty="0">
                <a:latin typeface="Cambria" panose="02040503050406030204" pitchFamily="18" charset="0"/>
              </a:rPr>
              <a:t>w postępowaniu o wydanie zezwolenia na pracę dla cudzoziemca jest wyłącznie pracodawca.</a:t>
            </a:r>
          </a:p>
          <a:p>
            <a:pPr eaLnBrk="1" fontAlgn="auto" hangingPunct="1">
              <a:spcAft>
                <a:spcPts val="0"/>
              </a:spcAft>
              <a:buFont typeface="Arial" pitchFamily="34" charset="0"/>
              <a:buChar char="•"/>
              <a:defRPr/>
            </a:pPr>
            <a:endParaRPr lang="pl-PL" dirty="0"/>
          </a:p>
        </p:txBody>
      </p:sp>
      <p:pic>
        <p:nvPicPr>
          <p:cNvPr id="14339" name="Picture 2" descr="LOGO MUW"/>
          <p:cNvPicPr>
            <a:picLocks noChangeAspect="1" noChangeArrowheads="1"/>
          </p:cNvPicPr>
          <p:nvPr/>
        </p:nvPicPr>
        <p:blipFill>
          <a:blip r:embed="rId2"/>
          <a:srcRect/>
          <a:stretch>
            <a:fillRect/>
          </a:stretch>
        </p:blipFill>
        <p:spPr bwMode="auto">
          <a:xfrm>
            <a:off x="0" y="0"/>
            <a:ext cx="8832850" cy="1700213"/>
          </a:xfrm>
          <a:prstGeom prst="rect">
            <a:avLst/>
          </a:prstGeom>
          <a:noFill/>
          <a:ln w="9525">
            <a:noFill/>
            <a:miter lim="800000"/>
            <a:headEnd/>
            <a:tailEnd/>
          </a:ln>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ytuł 3"/>
          <p:cNvSpPr>
            <a:spLocks noGrp="1"/>
          </p:cNvSpPr>
          <p:nvPr>
            <p:ph type="ctrTitle"/>
          </p:nvPr>
        </p:nvSpPr>
        <p:spPr>
          <a:xfrm>
            <a:off x="611188" y="2205038"/>
            <a:ext cx="7772400" cy="3527425"/>
          </a:xfrm>
        </p:spPr>
        <p:txBody>
          <a:bodyPr/>
          <a:lstStyle/>
          <a:p>
            <a:pPr eaLnBrk="1" hangingPunct="1"/>
            <a:r>
              <a:rPr lang="pl-PL" sz="6000" b="1" smtClean="0">
                <a:latin typeface="Cambria" pitchFamily="18" charset="0"/>
              </a:rPr>
              <a:t>Zwolnienia z obowiązku dostarczenia informacji starosty</a:t>
            </a:r>
          </a:p>
        </p:txBody>
      </p:sp>
      <p:pic>
        <p:nvPicPr>
          <p:cNvPr id="32770" name="Picture 2" descr="LOGO MUW"/>
          <p:cNvPicPr>
            <a:picLocks noChangeAspect="1" noChangeArrowheads="1"/>
          </p:cNvPicPr>
          <p:nvPr/>
        </p:nvPicPr>
        <p:blipFill>
          <a:blip r:embed="rId2"/>
          <a:srcRect/>
          <a:stretch>
            <a:fillRect/>
          </a:stretch>
        </p:blipFill>
        <p:spPr bwMode="auto">
          <a:xfrm>
            <a:off x="0" y="0"/>
            <a:ext cx="8832850" cy="170021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Tytuł 1"/>
          <p:cNvSpPr>
            <a:spLocks noGrp="1"/>
          </p:cNvSpPr>
          <p:nvPr>
            <p:ph type="title"/>
          </p:nvPr>
        </p:nvSpPr>
        <p:spPr/>
        <p:txBody>
          <a:bodyPr/>
          <a:lstStyle/>
          <a:p>
            <a:pPr eaLnBrk="1" hangingPunct="1"/>
            <a:endParaRPr lang="pl-PL" smtClean="0"/>
          </a:p>
        </p:txBody>
      </p:sp>
      <p:sp>
        <p:nvSpPr>
          <p:cNvPr id="33794" name="Symbol zastępczy zawartości 2"/>
          <p:cNvSpPr>
            <a:spLocks noGrp="1"/>
          </p:cNvSpPr>
          <p:nvPr>
            <p:ph idx="1"/>
          </p:nvPr>
        </p:nvSpPr>
        <p:spPr>
          <a:xfrm>
            <a:off x="457200" y="1844675"/>
            <a:ext cx="8229600" cy="4281488"/>
          </a:xfrm>
        </p:spPr>
        <p:txBody>
          <a:bodyPr/>
          <a:lstStyle/>
          <a:p>
            <a:pPr eaLnBrk="1" hangingPunct="1">
              <a:lnSpc>
                <a:spcPct val="90000"/>
              </a:lnSpc>
            </a:pPr>
            <a:endParaRPr lang="pl-PL" sz="2800" smtClean="0">
              <a:latin typeface="Cambria" pitchFamily="18" charset="0"/>
            </a:endParaRPr>
          </a:p>
          <a:p>
            <a:pPr eaLnBrk="1" hangingPunct="1">
              <a:lnSpc>
                <a:spcPct val="90000"/>
              </a:lnSpc>
            </a:pPr>
            <a:r>
              <a:rPr lang="pl-PL" sz="2800" smtClean="0">
                <a:latin typeface="Cambria" pitchFamily="18" charset="0"/>
              </a:rPr>
              <a:t>kierowca autobusu i kierowca ciągnika siodłowego (w województwie mazowieckiem)</a:t>
            </a:r>
          </a:p>
          <a:p>
            <a:pPr eaLnBrk="1" hangingPunct="1">
              <a:lnSpc>
                <a:spcPct val="90000"/>
              </a:lnSpc>
              <a:buFont typeface="Arial" charset="0"/>
              <a:buNone/>
            </a:pPr>
            <a:endParaRPr lang="pl-PL" sz="2800" smtClean="0">
              <a:latin typeface="Cambria" pitchFamily="18" charset="0"/>
            </a:endParaRPr>
          </a:p>
          <a:p>
            <a:pPr eaLnBrk="1" hangingPunct="1">
              <a:lnSpc>
                <a:spcPct val="90000"/>
              </a:lnSpc>
            </a:pPr>
            <a:r>
              <a:rPr lang="pl-PL" sz="2800" smtClean="0">
                <a:latin typeface="Cambria" pitchFamily="18" charset="0"/>
              </a:rPr>
              <a:t>obywatele Rosji, Ukrainy, Gruzji, Białorusi, Armenii i Mołdawii wykonujący pracę pielęgnacyjno-opiekuńcze lub pracujący w charakterze pomocy domowej</a:t>
            </a:r>
          </a:p>
          <a:p>
            <a:pPr algn="ctr" eaLnBrk="1" hangingPunct="1">
              <a:lnSpc>
                <a:spcPct val="90000"/>
              </a:lnSpc>
              <a:buFont typeface="Arial" charset="0"/>
              <a:buNone/>
            </a:pPr>
            <a:endParaRPr lang="pl-PL" sz="2800" smtClean="0"/>
          </a:p>
          <a:p>
            <a:pPr eaLnBrk="1" hangingPunct="1"/>
            <a:endParaRPr lang="pl-PL" smtClean="0"/>
          </a:p>
        </p:txBody>
      </p:sp>
      <p:pic>
        <p:nvPicPr>
          <p:cNvPr id="33795" name="Picture 2" descr="LOGO MUW"/>
          <p:cNvPicPr>
            <a:picLocks noChangeAspect="1" noChangeArrowheads="1"/>
          </p:cNvPicPr>
          <p:nvPr/>
        </p:nvPicPr>
        <p:blipFill>
          <a:blip r:embed="rId2"/>
          <a:srcRect/>
          <a:stretch>
            <a:fillRect/>
          </a:stretch>
        </p:blipFill>
        <p:spPr bwMode="auto">
          <a:xfrm>
            <a:off x="0" y="0"/>
            <a:ext cx="8832850" cy="170021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Tytuł 1"/>
          <p:cNvSpPr>
            <a:spLocks noGrp="1"/>
          </p:cNvSpPr>
          <p:nvPr>
            <p:ph type="title"/>
          </p:nvPr>
        </p:nvSpPr>
        <p:spPr/>
        <p:txBody>
          <a:bodyPr/>
          <a:lstStyle/>
          <a:p>
            <a:pPr eaLnBrk="1" hangingPunct="1"/>
            <a:endParaRPr lang="pl-PL" smtClean="0"/>
          </a:p>
        </p:txBody>
      </p:sp>
      <p:sp>
        <p:nvSpPr>
          <p:cNvPr id="3" name="Symbol zastępczy zawartości 2"/>
          <p:cNvSpPr>
            <a:spLocks noGrp="1"/>
          </p:cNvSpPr>
          <p:nvPr>
            <p:ph idx="1"/>
          </p:nvPr>
        </p:nvSpPr>
        <p:spPr>
          <a:xfrm>
            <a:off x="457200" y="1916113"/>
            <a:ext cx="8229600" cy="4210050"/>
          </a:xfrm>
        </p:spPr>
        <p:txBody>
          <a:bodyPr rtlCol="0">
            <a:normAutofit lnSpcReduction="10000"/>
          </a:bodyPr>
          <a:lstStyle/>
          <a:p>
            <a:pPr eaLnBrk="1" fontAlgn="auto" hangingPunct="1">
              <a:spcAft>
                <a:spcPts val="0"/>
              </a:spcAft>
              <a:buFont typeface="Arial" pitchFamily="34" charset="0"/>
              <a:buChar char="•"/>
              <a:defRPr/>
            </a:pPr>
            <a:r>
              <a:rPr lang="pl-PL" sz="2400" dirty="0">
                <a:latin typeface="Cambria" pitchFamily="18" charset="0"/>
              </a:rPr>
              <a:t>c</a:t>
            </a:r>
            <a:r>
              <a:rPr lang="pl-PL" sz="2400" dirty="0" smtClean="0">
                <a:latin typeface="Cambria" pitchFamily="18" charset="0"/>
              </a:rPr>
              <a:t>udzoziemcy którzy przepracowali 3 pełne miesiące na podstawie „Oświadczenia” u tego samego pracodawcy, który wnioskuje o wydanie zezwolenia na pracę i na tym samym stanowisku</a:t>
            </a:r>
          </a:p>
          <a:p>
            <a:pPr eaLnBrk="1" fontAlgn="auto" hangingPunct="1">
              <a:spcAft>
                <a:spcPts val="0"/>
              </a:spcAft>
              <a:buFont typeface="Arial" pitchFamily="34" charset="0"/>
              <a:buChar char="•"/>
              <a:defRPr/>
            </a:pPr>
            <a:endParaRPr lang="pl-PL" sz="2400" dirty="0" smtClean="0">
              <a:latin typeface="Cambria" pitchFamily="18" charset="0"/>
            </a:endParaRPr>
          </a:p>
          <a:p>
            <a:pPr eaLnBrk="1" fontAlgn="auto" hangingPunct="1">
              <a:lnSpc>
                <a:spcPct val="90000"/>
              </a:lnSpc>
              <a:spcAft>
                <a:spcPts val="0"/>
              </a:spcAft>
              <a:buFont typeface="Arial" pitchFamily="34" charset="0"/>
              <a:buChar char="•"/>
              <a:defRPr/>
            </a:pPr>
            <a:r>
              <a:rPr lang="pl-PL" sz="2400" dirty="0">
                <a:latin typeface="Cambria" pitchFamily="18" charset="0"/>
              </a:rPr>
              <a:t>c</a:t>
            </a:r>
            <a:r>
              <a:rPr lang="pl-PL" sz="2400" dirty="0" smtClean="0">
                <a:latin typeface="Cambria" pitchFamily="18" charset="0"/>
              </a:rPr>
              <a:t>udzoziemcy przebywający legalnie przez 3 lata poprzedzające złożenie wniosku w Polsce</a:t>
            </a:r>
          </a:p>
          <a:p>
            <a:pPr eaLnBrk="1" fontAlgn="auto" hangingPunct="1">
              <a:lnSpc>
                <a:spcPct val="90000"/>
              </a:lnSpc>
              <a:spcAft>
                <a:spcPts val="0"/>
              </a:spcAft>
              <a:buFont typeface="Arial" pitchFamily="34" charset="0"/>
              <a:buChar char="•"/>
              <a:defRPr/>
            </a:pPr>
            <a:endParaRPr lang="pl-PL" sz="2400" dirty="0" smtClean="0">
              <a:latin typeface="Cambria" pitchFamily="18" charset="0"/>
            </a:endParaRPr>
          </a:p>
          <a:p>
            <a:pPr eaLnBrk="1" fontAlgn="auto" hangingPunct="1">
              <a:lnSpc>
                <a:spcPct val="90000"/>
              </a:lnSpc>
              <a:spcAft>
                <a:spcPts val="0"/>
              </a:spcAft>
              <a:buFont typeface="Arial" pitchFamily="34" charset="0"/>
              <a:buChar char="•"/>
              <a:defRPr/>
            </a:pPr>
            <a:r>
              <a:rPr lang="pl-PL" sz="2400" dirty="0">
                <a:latin typeface="Cambria" pitchFamily="18" charset="0"/>
              </a:rPr>
              <a:t>c</a:t>
            </a:r>
            <a:r>
              <a:rPr lang="pl-PL" sz="2400" dirty="0" smtClean="0">
                <a:latin typeface="Cambria" pitchFamily="18" charset="0"/>
              </a:rPr>
              <a:t>udzoziemcy, którzy ukończyli szkołę lub uczelnię wyższą na terytorium RP albo innego państwa EOG lub Konfederacji Szwajcarskiej w okresie 3 lat poprzedzających złożenie wniosku </a:t>
            </a:r>
          </a:p>
          <a:p>
            <a:pPr eaLnBrk="1" fontAlgn="auto" hangingPunct="1">
              <a:spcAft>
                <a:spcPts val="0"/>
              </a:spcAft>
              <a:buFont typeface="Arial" pitchFamily="34" charset="0"/>
              <a:buChar char="•"/>
              <a:defRPr/>
            </a:pPr>
            <a:endParaRPr lang="pl-PL" dirty="0"/>
          </a:p>
        </p:txBody>
      </p:sp>
      <p:pic>
        <p:nvPicPr>
          <p:cNvPr id="34819" name="Picture 2" descr="LOGO MUW"/>
          <p:cNvPicPr>
            <a:picLocks noChangeAspect="1" noChangeArrowheads="1"/>
          </p:cNvPicPr>
          <p:nvPr/>
        </p:nvPicPr>
        <p:blipFill>
          <a:blip r:embed="rId2"/>
          <a:srcRect/>
          <a:stretch>
            <a:fillRect/>
          </a:stretch>
        </p:blipFill>
        <p:spPr bwMode="auto">
          <a:xfrm>
            <a:off x="0" y="0"/>
            <a:ext cx="8832850" cy="170021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Tytuł 4"/>
          <p:cNvSpPr>
            <a:spLocks noGrp="1"/>
          </p:cNvSpPr>
          <p:nvPr>
            <p:ph type="ctrTitle"/>
          </p:nvPr>
        </p:nvSpPr>
        <p:spPr>
          <a:xfrm>
            <a:off x="539750" y="2492375"/>
            <a:ext cx="7772400" cy="2089150"/>
          </a:xfrm>
        </p:spPr>
        <p:txBody>
          <a:bodyPr/>
          <a:lstStyle/>
          <a:p>
            <a:pPr eaLnBrk="1" hangingPunct="1"/>
            <a:r>
              <a:rPr lang="pl-PL" sz="6600" b="1" smtClean="0">
                <a:latin typeface="Cambria" pitchFamily="18" charset="0"/>
              </a:rPr>
              <a:t>Procedury uproszczone</a:t>
            </a:r>
          </a:p>
        </p:txBody>
      </p:sp>
      <p:pic>
        <p:nvPicPr>
          <p:cNvPr id="35842" name="Picture 2" descr="LOGO MUW"/>
          <p:cNvPicPr>
            <a:picLocks noChangeAspect="1" noChangeArrowheads="1"/>
          </p:cNvPicPr>
          <p:nvPr/>
        </p:nvPicPr>
        <p:blipFill>
          <a:blip r:embed="rId2"/>
          <a:srcRect/>
          <a:stretch>
            <a:fillRect/>
          </a:stretch>
        </p:blipFill>
        <p:spPr bwMode="auto">
          <a:xfrm>
            <a:off x="0" y="0"/>
            <a:ext cx="8832850" cy="170021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Tytuł 1"/>
          <p:cNvSpPr>
            <a:spLocks noGrp="1"/>
          </p:cNvSpPr>
          <p:nvPr>
            <p:ph type="title"/>
          </p:nvPr>
        </p:nvSpPr>
        <p:spPr/>
        <p:txBody>
          <a:bodyPr/>
          <a:lstStyle/>
          <a:p>
            <a:pPr eaLnBrk="1" hangingPunct="1"/>
            <a:endParaRPr lang="pl-PL" smtClean="0"/>
          </a:p>
        </p:txBody>
      </p:sp>
      <p:sp>
        <p:nvSpPr>
          <p:cNvPr id="36866" name="Symbol zastępczy zawartości 2"/>
          <p:cNvSpPr>
            <a:spLocks noGrp="1"/>
          </p:cNvSpPr>
          <p:nvPr>
            <p:ph idx="1"/>
          </p:nvPr>
        </p:nvSpPr>
        <p:spPr>
          <a:xfrm>
            <a:off x="457200" y="1989138"/>
            <a:ext cx="8229600" cy="4137025"/>
          </a:xfrm>
        </p:spPr>
        <p:txBody>
          <a:bodyPr/>
          <a:lstStyle/>
          <a:p>
            <a:pPr marL="514350" indent="-514350" algn="ctr" eaLnBrk="1" hangingPunct="1">
              <a:buFont typeface="Arial" charset="0"/>
              <a:buNone/>
            </a:pPr>
            <a:r>
              <a:rPr lang="pl-PL" sz="4000" b="1" smtClean="0">
                <a:latin typeface="Cambria" pitchFamily="18" charset="0"/>
              </a:rPr>
              <a:t>Zezwolenie na prace dla pomocy domowej lub opiekunki </a:t>
            </a:r>
          </a:p>
          <a:p>
            <a:pPr marL="514350" indent="-514350" algn="ctr" eaLnBrk="1" hangingPunct="1">
              <a:buFont typeface="Arial" charset="0"/>
              <a:buNone/>
            </a:pPr>
            <a:endParaRPr lang="pl-PL" sz="2800" b="1" smtClean="0">
              <a:latin typeface="Cambria" pitchFamily="18" charset="0"/>
            </a:endParaRPr>
          </a:p>
          <a:p>
            <a:pPr marL="514350" indent="-514350" algn="ctr" eaLnBrk="1" hangingPunct="1">
              <a:buFont typeface="Arial" charset="0"/>
              <a:buNone/>
            </a:pPr>
            <a:r>
              <a:rPr lang="pl-PL" sz="2800" smtClean="0">
                <a:latin typeface="Cambria" pitchFamily="18" charset="0"/>
              </a:rPr>
              <a:t>dotyczy obywateli Rosji, Ukrainy, Gruzji, Białorusi, Armenii i Mołdawii wykonujących pracę pielęgnacyjno-opiekuńcze lub jako pomoc domowa na rzecz osoby fizycznej w gospodarstwie domowym</a:t>
            </a:r>
          </a:p>
          <a:p>
            <a:pPr marL="514350" indent="-514350" eaLnBrk="1" hangingPunct="1">
              <a:buFont typeface="Calibri" pitchFamily="34" charset="0"/>
              <a:buAutoNum type="arabicPeriod"/>
            </a:pPr>
            <a:endParaRPr lang="pl-PL" smtClean="0"/>
          </a:p>
          <a:p>
            <a:pPr marL="514350" indent="-514350" eaLnBrk="1" hangingPunct="1">
              <a:buFont typeface="Arial" charset="0"/>
              <a:buNone/>
            </a:pPr>
            <a:endParaRPr lang="pl-PL" smtClean="0"/>
          </a:p>
        </p:txBody>
      </p:sp>
      <p:pic>
        <p:nvPicPr>
          <p:cNvPr id="36867" name="Picture 2" descr="LOGO MUW"/>
          <p:cNvPicPr>
            <a:picLocks noChangeAspect="1" noChangeArrowheads="1"/>
          </p:cNvPicPr>
          <p:nvPr/>
        </p:nvPicPr>
        <p:blipFill>
          <a:blip r:embed="rId2"/>
          <a:srcRect/>
          <a:stretch>
            <a:fillRect/>
          </a:stretch>
        </p:blipFill>
        <p:spPr bwMode="auto">
          <a:xfrm>
            <a:off x="0" y="0"/>
            <a:ext cx="8832850" cy="170021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Tytuł 1"/>
          <p:cNvSpPr>
            <a:spLocks noGrp="1"/>
          </p:cNvSpPr>
          <p:nvPr>
            <p:ph type="title"/>
          </p:nvPr>
        </p:nvSpPr>
        <p:spPr/>
        <p:txBody>
          <a:bodyPr/>
          <a:lstStyle/>
          <a:p>
            <a:pPr eaLnBrk="1" hangingPunct="1"/>
            <a:endParaRPr lang="pl-PL" smtClean="0"/>
          </a:p>
        </p:txBody>
      </p:sp>
      <p:sp>
        <p:nvSpPr>
          <p:cNvPr id="37890" name="Symbol zastępczy zawartości 2"/>
          <p:cNvSpPr>
            <a:spLocks noGrp="1"/>
          </p:cNvSpPr>
          <p:nvPr>
            <p:ph idx="1"/>
          </p:nvPr>
        </p:nvSpPr>
        <p:spPr/>
        <p:txBody>
          <a:bodyPr/>
          <a:lstStyle/>
          <a:p>
            <a:pPr marL="0" indent="0" algn="just" eaLnBrk="1" hangingPunct="1">
              <a:buFont typeface="Arial" charset="0"/>
              <a:buNone/>
            </a:pPr>
            <a:r>
              <a:rPr lang="pl-PL" sz="2800" b="1" smtClean="0"/>
              <a:t>         </a:t>
            </a:r>
          </a:p>
          <a:p>
            <a:pPr marL="0" indent="0" algn="just" eaLnBrk="1" hangingPunct="1">
              <a:buFont typeface="Arial" charset="0"/>
              <a:buNone/>
            </a:pPr>
            <a:r>
              <a:rPr lang="pl-PL" sz="2400" b="1" smtClean="0">
                <a:latin typeface="Cambria" pitchFamily="18" charset="0"/>
              </a:rPr>
              <a:t>                NIE WYMAGAJĄ NOWEGO ZEZWOLENIA:</a:t>
            </a:r>
          </a:p>
          <a:p>
            <a:pPr marL="0" indent="0" algn="just" eaLnBrk="1" hangingPunct="1">
              <a:buFont typeface="Arial" charset="0"/>
              <a:buNone/>
            </a:pPr>
            <a:endParaRPr lang="pl-PL" sz="2400" b="1" smtClean="0">
              <a:latin typeface="Cambria" pitchFamily="18" charset="0"/>
            </a:endParaRPr>
          </a:p>
          <a:p>
            <a:pPr marL="0" indent="0" algn="ctr" eaLnBrk="1" hangingPunct="1">
              <a:buFont typeface="Arial" charset="0"/>
              <a:buNone/>
            </a:pPr>
            <a:r>
              <a:rPr lang="pl-PL" sz="2400" smtClean="0">
                <a:latin typeface="Cambria" pitchFamily="18" charset="0"/>
              </a:rPr>
              <a:t>Zmiana siedziby lub miejsca zamieszkania, nazwy lub formy prawnej podmiotu powierzającego wykonywanie pracy cudzoziemcowi, przejęcie zakładu pracy lub jego części przez innego pracodawcę, przejście zakładu pracy lub jego części na innego pracodawcę lub </a:t>
            </a:r>
            <a:r>
              <a:rPr lang="pl-PL" sz="2400" u="sng" smtClean="0">
                <a:latin typeface="Cambria" pitchFamily="18" charset="0"/>
              </a:rPr>
              <a:t>zastąpienie umowy cywilnoprawnej umową o pracę </a:t>
            </a:r>
            <a:endParaRPr lang="pl-PL" sz="2400" smtClean="0">
              <a:latin typeface="Cambria" pitchFamily="18" charset="0"/>
            </a:endParaRPr>
          </a:p>
        </p:txBody>
      </p:sp>
      <p:pic>
        <p:nvPicPr>
          <p:cNvPr id="37891" name="Picture 2" descr="LOGO MUW"/>
          <p:cNvPicPr>
            <a:picLocks noChangeAspect="1" noChangeArrowheads="1"/>
          </p:cNvPicPr>
          <p:nvPr/>
        </p:nvPicPr>
        <p:blipFill>
          <a:blip r:embed="rId2"/>
          <a:srcRect/>
          <a:stretch>
            <a:fillRect/>
          </a:stretch>
        </p:blipFill>
        <p:spPr bwMode="auto">
          <a:xfrm>
            <a:off x="0" y="0"/>
            <a:ext cx="8832850" cy="1700213"/>
          </a:xfrm>
          <a:prstGeom prst="rect">
            <a:avLst/>
          </a:prstGeom>
          <a:noFill/>
          <a:ln w="9525">
            <a:noFill/>
            <a:miter lim="800000"/>
            <a:headEnd/>
            <a:tailEnd/>
          </a:ln>
        </p:spPr>
      </p:pic>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Tytuł 1"/>
          <p:cNvSpPr>
            <a:spLocks noGrp="1"/>
          </p:cNvSpPr>
          <p:nvPr>
            <p:ph type="title"/>
          </p:nvPr>
        </p:nvSpPr>
        <p:spPr/>
        <p:txBody>
          <a:bodyPr/>
          <a:lstStyle/>
          <a:p>
            <a:pPr eaLnBrk="1" hangingPunct="1"/>
            <a:endParaRPr lang="pl-PL" smtClean="0"/>
          </a:p>
        </p:txBody>
      </p:sp>
      <p:sp>
        <p:nvSpPr>
          <p:cNvPr id="3" name="Symbol zastępczy zawartości 2"/>
          <p:cNvSpPr>
            <a:spLocks noGrp="1"/>
          </p:cNvSpPr>
          <p:nvPr>
            <p:ph idx="1"/>
          </p:nvPr>
        </p:nvSpPr>
        <p:spPr/>
        <p:txBody>
          <a:bodyPr rtlCol="0">
            <a:normAutofit lnSpcReduction="10000"/>
          </a:bodyPr>
          <a:lstStyle/>
          <a:p>
            <a:pPr marL="0" indent="0" eaLnBrk="1" fontAlgn="auto" hangingPunct="1">
              <a:spcAft>
                <a:spcPts val="0"/>
              </a:spcAft>
              <a:buFont typeface="Arial" pitchFamily="34" charset="0"/>
              <a:buNone/>
              <a:defRPr/>
            </a:pPr>
            <a:r>
              <a:rPr lang="pl-PL" sz="2800" b="1" dirty="0" smtClean="0">
                <a:latin typeface="Cambria" panose="02040503050406030204" pitchFamily="18" charset="0"/>
              </a:rPr>
              <a:t>Wojewoda </a:t>
            </a:r>
            <a:r>
              <a:rPr lang="pl-PL" sz="2800" b="1" dirty="0">
                <a:latin typeface="Cambria" panose="02040503050406030204" pitchFamily="18" charset="0"/>
              </a:rPr>
              <a:t>może pozyskać od organów Krajowej Administracji Skarbowej informacje o:</a:t>
            </a:r>
          </a:p>
          <a:p>
            <a:pPr eaLnBrk="1" fontAlgn="auto" hangingPunct="1">
              <a:spcAft>
                <a:spcPts val="0"/>
              </a:spcAft>
              <a:buFont typeface="Arial" pitchFamily="34" charset="0"/>
              <a:buChar char="•"/>
              <a:defRPr/>
            </a:pPr>
            <a:r>
              <a:rPr lang="pl-PL" sz="2800" dirty="0">
                <a:latin typeface="Cambria" panose="02040503050406030204" pitchFamily="18" charset="0"/>
              </a:rPr>
              <a:t>1)	przychodzie lub dochodzie podmiotu powierzającego wykonywanie pracy cudzoziemcowi, podlegającym opodatkowaniu podatkiem dochodowym od osób fizycznych albo podatkiem dochodowym od osób prawnych,</a:t>
            </a:r>
          </a:p>
          <a:p>
            <a:pPr eaLnBrk="1" fontAlgn="auto" hangingPunct="1">
              <a:spcAft>
                <a:spcPts val="0"/>
              </a:spcAft>
              <a:buFont typeface="Arial" pitchFamily="34" charset="0"/>
              <a:buChar char="•"/>
              <a:defRPr/>
            </a:pPr>
            <a:r>
              <a:rPr lang="pl-PL" sz="2800" dirty="0">
                <a:latin typeface="Cambria" panose="02040503050406030204" pitchFamily="18" charset="0"/>
              </a:rPr>
              <a:t>2)	zaległościach podmiotu powierzającego wykonywanie pracy cudzoziemcowi z tytułu podatków lub innych należności publicznoprawnych</a:t>
            </a:r>
          </a:p>
          <a:p>
            <a:pPr eaLnBrk="1" fontAlgn="auto" hangingPunct="1">
              <a:spcAft>
                <a:spcPts val="0"/>
              </a:spcAft>
              <a:buFont typeface="Arial" pitchFamily="34" charset="0"/>
              <a:buChar char="•"/>
              <a:defRPr/>
            </a:pPr>
            <a:endParaRPr lang="pl-PL" dirty="0"/>
          </a:p>
        </p:txBody>
      </p:sp>
      <p:pic>
        <p:nvPicPr>
          <p:cNvPr id="38915" name="Picture 2" descr="LOGO MUW"/>
          <p:cNvPicPr>
            <a:picLocks noChangeAspect="1" noChangeArrowheads="1"/>
          </p:cNvPicPr>
          <p:nvPr/>
        </p:nvPicPr>
        <p:blipFill>
          <a:blip r:embed="rId2"/>
          <a:srcRect/>
          <a:stretch>
            <a:fillRect/>
          </a:stretch>
        </p:blipFill>
        <p:spPr bwMode="auto">
          <a:xfrm>
            <a:off x="0" y="0"/>
            <a:ext cx="8832850" cy="1700213"/>
          </a:xfrm>
          <a:prstGeom prst="rect">
            <a:avLst/>
          </a:prstGeom>
          <a:noFill/>
          <a:ln w="9525">
            <a:noFill/>
            <a:miter lim="800000"/>
            <a:headEnd/>
            <a:tailEnd/>
          </a:ln>
        </p:spPr>
      </p:pic>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Tytuł 1"/>
          <p:cNvSpPr>
            <a:spLocks noGrp="1"/>
          </p:cNvSpPr>
          <p:nvPr>
            <p:ph type="title"/>
          </p:nvPr>
        </p:nvSpPr>
        <p:spPr/>
        <p:txBody>
          <a:bodyPr/>
          <a:lstStyle/>
          <a:p>
            <a:pPr eaLnBrk="1" hangingPunct="1"/>
            <a:endParaRPr lang="pl-PL" smtClean="0"/>
          </a:p>
        </p:txBody>
      </p:sp>
      <p:sp>
        <p:nvSpPr>
          <p:cNvPr id="39938" name="Symbol zastępczy zawartości 2"/>
          <p:cNvSpPr>
            <a:spLocks noGrp="1"/>
          </p:cNvSpPr>
          <p:nvPr>
            <p:ph idx="1"/>
          </p:nvPr>
        </p:nvSpPr>
        <p:spPr/>
        <p:txBody>
          <a:bodyPr/>
          <a:lstStyle/>
          <a:p>
            <a:pPr eaLnBrk="1" hangingPunct="1"/>
            <a:endParaRPr lang="pl-PL" sz="2400" smtClean="0">
              <a:latin typeface="Cambria" pitchFamily="18" charset="0"/>
            </a:endParaRPr>
          </a:p>
          <a:p>
            <a:pPr eaLnBrk="1" hangingPunct="1"/>
            <a:endParaRPr lang="pl-PL" sz="2400" smtClean="0">
              <a:latin typeface="Cambria" pitchFamily="18" charset="0"/>
            </a:endParaRPr>
          </a:p>
          <a:p>
            <a:pPr eaLnBrk="1" hangingPunct="1"/>
            <a:r>
              <a:rPr lang="pl-PL" sz="2400" smtClean="0">
                <a:latin typeface="Cambria" pitchFamily="18" charset="0"/>
              </a:rPr>
              <a:t>Organy Straży Granicznej i Państwowej Inspekcji Pracy są obowiązane nieodpłatnie udostępniać wojewodom posiadane informacje o okolicznościach, o których mowa w ust. 1 pkt 3‒7 (pracodawca był karany), dotyczących podmiotu powierzającego wykonywanie pracy cudzoziemcowi </a:t>
            </a:r>
          </a:p>
          <a:p>
            <a:pPr eaLnBrk="1" hangingPunct="1"/>
            <a:endParaRPr lang="pl-PL" smtClean="0"/>
          </a:p>
        </p:txBody>
      </p:sp>
      <p:pic>
        <p:nvPicPr>
          <p:cNvPr id="39939" name="Picture 2" descr="LOGO MUW"/>
          <p:cNvPicPr>
            <a:picLocks noChangeAspect="1" noChangeArrowheads="1"/>
          </p:cNvPicPr>
          <p:nvPr/>
        </p:nvPicPr>
        <p:blipFill>
          <a:blip r:embed="rId2"/>
          <a:srcRect/>
          <a:stretch>
            <a:fillRect/>
          </a:stretch>
        </p:blipFill>
        <p:spPr bwMode="auto">
          <a:xfrm>
            <a:off x="0" y="0"/>
            <a:ext cx="8832850" cy="1700213"/>
          </a:xfrm>
          <a:prstGeom prst="rect">
            <a:avLst/>
          </a:prstGeom>
          <a:noFill/>
          <a:ln w="9525">
            <a:noFill/>
            <a:miter lim="800000"/>
            <a:headEnd/>
            <a:tailEnd/>
          </a:ln>
        </p:spPr>
      </p:pic>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Tytuł 1"/>
          <p:cNvSpPr>
            <a:spLocks noGrp="1"/>
          </p:cNvSpPr>
          <p:nvPr>
            <p:ph type="title"/>
          </p:nvPr>
        </p:nvSpPr>
        <p:spPr/>
        <p:txBody>
          <a:bodyPr/>
          <a:lstStyle/>
          <a:p>
            <a:pPr eaLnBrk="1" hangingPunct="1"/>
            <a:endParaRPr lang="pl-PL" smtClean="0"/>
          </a:p>
        </p:txBody>
      </p:sp>
      <p:sp>
        <p:nvSpPr>
          <p:cNvPr id="40962" name="Symbol zastępczy zawartości 2"/>
          <p:cNvSpPr>
            <a:spLocks noGrp="1"/>
          </p:cNvSpPr>
          <p:nvPr>
            <p:ph idx="1"/>
          </p:nvPr>
        </p:nvSpPr>
        <p:spPr/>
        <p:txBody>
          <a:bodyPr/>
          <a:lstStyle/>
          <a:p>
            <a:pPr eaLnBrk="1" hangingPunct="1"/>
            <a:endParaRPr lang="pl-PL" smtClean="0"/>
          </a:p>
          <a:p>
            <a:pPr eaLnBrk="1" hangingPunct="1"/>
            <a:endParaRPr lang="pl-PL" smtClean="0"/>
          </a:p>
          <a:p>
            <a:pPr algn="just" eaLnBrk="1" hangingPunct="1"/>
            <a:r>
              <a:rPr lang="pl-PL" smtClean="0">
                <a:latin typeface="Cambria" pitchFamily="18" charset="0"/>
              </a:rPr>
              <a:t>Wojewoda może pozyskać z systemu teleinformatycznego Zakładu Ubezpieczeń Społecznych, informacje w celu ustalenia okoliczności, o których mowa w ust. 2b pkt 3 i 4.</a:t>
            </a:r>
          </a:p>
        </p:txBody>
      </p:sp>
      <p:pic>
        <p:nvPicPr>
          <p:cNvPr id="40963" name="Picture 2" descr="LOGO MUW"/>
          <p:cNvPicPr>
            <a:picLocks noChangeAspect="1" noChangeArrowheads="1"/>
          </p:cNvPicPr>
          <p:nvPr/>
        </p:nvPicPr>
        <p:blipFill>
          <a:blip r:embed="rId2"/>
          <a:srcRect/>
          <a:stretch>
            <a:fillRect/>
          </a:stretch>
        </p:blipFill>
        <p:spPr bwMode="auto">
          <a:xfrm>
            <a:off x="0" y="0"/>
            <a:ext cx="8832850" cy="1700213"/>
          </a:xfrm>
          <a:prstGeom prst="rect">
            <a:avLst/>
          </a:prstGeom>
          <a:noFill/>
          <a:ln w="9525">
            <a:noFill/>
            <a:miter lim="800000"/>
            <a:headEnd/>
            <a:tailEnd/>
          </a:ln>
        </p:spPr>
      </p:pic>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Tytuł 1"/>
          <p:cNvSpPr>
            <a:spLocks noGrp="1"/>
          </p:cNvSpPr>
          <p:nvPr>
            <p:ph type="title"/>
          </p:nvPr>
        </p:nvSpPr>
        <p:spPr/>
        <p:txBody>
          <a:bodyPr/>
          <a:lstStyle/>
          <a:p>
            <a:pPr eaLnBrk="1" hangingPunct="1"/>
            <a:endParaRPr lang="pl-PL" smtClean="0"/>
          </a:p>
        </p:txBody>
      </p:sp>
      <p:sp>
        <p:nvSpPr>
          <p:cNvPr id="41986" name="Symbol zastępczy zawartości 2"/>
          <p:cNvSpPr>
            <a:spLocks noGrp="1"/>
          </p:cNvSpPr>
          <p:nvPr>
            <p:ph idx="1"/>
          </p:nvPr>
        </p:nvSpPr>
        <p:spPr/>
        <p:txBody>
          <a:bodyPr/>
          <a:lstStyle/>
          <a:p>
            <a:pPr marL="0" indent="0" algn="just" eaLnBrk="1" hangingPunct="1">
              <a:buFont typeface="Arial" charset="0"/>
              <a:buNone/>
            </a:pPr>
            <a:endParaRPr lang="pl-PL" sz="2400" b="1" smtClean="0">
              <a:latin typeface="Cambria" pitchFamily="18" charset="0"/>
            </a:endParaRPr>
          </a:p>
          <a:p>
            <a:pPr marL="0" indent="0" algn="just" eaLnBrk="1" hangingPunct="1">
              <a:buFont typeface="Arial" charset="0"/>
              <a:buNone/>
            </a:pPr>
            <a:r>
              <a:rPr lang="pl-PL" sz="2400" b="1" smtClean="0">
                <a:latin typeface="Cambria" pitchFamily="18" charset="0"/>
              </a:rPr>
              <a:t>Wojewoda wydaje decyzję o odmowie wydania zezwolenia na pracę jeżeli:</a:t>
            </a:r>
          </a:p>
          <a:p>
            <a:pPr marL="0" indent="0" algn="just" eaLnBrk="1" hangingPunct="1">
              <a:buFont typeface="Arial" charset="0"/>
              <a:buNone/>
            </a:pPr>
            <a:endParaRPr lang="pl-PL" sz="2400" b="1" smtClean="0">
              <a:latin typeface="Cambria" pitchFamily="18" charset="0"/>
            </a:endParaRPr>
          </a:p>
          <a:p>
            <a:pPr marL="0" indent="0" algn="just" eaLnBrk="1" hangingPunct="1">
              <a:buFont typeface="Arial" charset="0"/>
              <a:buNone/>
            </a:pPr>
            <a:r>
              <a:rPr lang="pl-PL" sz="2400" smtClean="0">
                <a:latin typeface="Cambria" pitchFamily="18" charset="0"/>
              </a:rPr>
              <a:t>Cudzoziemiec nie spełnia wymagań podmiotu powierzającego wykonywanie określonych w informacji starosty o braku możliwości zaspokojenia potrzeb kadrowych pracodawcy</a:t>
            </a:r>
          </a:p>
        </p:txBody>
      </p:sp>
      <p:pic>
        <p:nvPicPr>
          <p:cNvPr id="41987" name="Picture 2" descr="LOGO MUW"/>
          <p:cNvPicPr>
            <a:picLocks noChangeAspect="1" noChangeArrowheads="1"/>
          </p:cNvPicPr>
          <p:nvPr/>
        </p:nvPicPr>
        <p:blipFill>
          <a:blip r:embed="rId2"/>
          <a:srcRect/>
          <a:stretch>
            <a:fillRect/>
          </a:stretch>
        </p:blipFill>
        <p:spPr bwMode="auto">
          <a:xfrm>
            <a:off x="0" y="0"/>
            <a:ext cx="8832850" cy="1700213"/>
          </a:xfrm>
          <a:prstGeom prst="rect">
            <a:avLst/>
          </a:prstGeom>
          <a:noFill/>
          <a:ln w="9525">
            <a:noFill/>
            <a:miter lim="800000"/>
            <a:headEnd/>
            <a:tailEnd/>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ytuł 1"/>
          <p:cNvSpPr>
            <a:spLocks noGrp="1"/>
          </p:cNvSpPr>
          <p:nvPr>
            <p:ph type="title"/>
          </p:nvPr>
        </p:nvSpPr>
        <p:spPr/>
        <p:txBody>
          <a:bodyPr/>
          <a:lstStyle/>
          <a:p>
            <a:pPr eaLnBrk="1" hangingPunct="1"/>
            <a:endParaRPr lang="pl-PL" smtClean="0"/>
          </a:p>
        </p:txBody>
      </p:sp>
      <p:sp>
        <p:nvSpPr>
          <p:cNvPr id="15362" name="Symbol zastępczy zawartości 2"/>
          <p:cNvSpPr>
            <a:spLocks noGrp="1"/>
          </p:cNvSpPr>
          <p:nvPr>
            <p:ph idx="1"/>
          </p:nvPr>
        </p:nvSpPr>
        <p:spPr>
          <a:xfrm>
            <a:off x="457200" y="1955800"/>
            <a:ext cx="8229600" cy="4210050"/>
          </a:xfrm>
        </p:spPr>
        <p:txBody>
          <a:bodyPr/>
          <a:lstStyle/>
          <a:p>
            <a:pPr algn="ctr" eaLnBrk="1" hangingPunct="1">
              <a:buFont typeface="Arial" charset="0"/>
              <a:buNone/>
            </a:pPr>
            <a:r>
              <a:rPr lang="pl-PL" sz="4000" b="1" smtClean="0">
                <a:latin typeface="Cambria" pitchFamily="18" charset="0"/>
              </a:rPr>
              <a:t>Co to jest zezwolenie na pracę?</a:t>
            </a:r>
          </a:p>
          <a:p>
            <a:pPr algn="ctr" eaLnBrk="1" hangingPunct="1">
              <a:buFont typeface="Arial" charset="0"/>
              <a:buNone/>
            </a:pPr>
            <a:endParaRPr lang="pl-PL" smtClean="0">
              <a:latin typeface="Cambria" pitchFamily="18" charset="0"/>
            </a:endParaRPr>
          </a:p>
          <a:p>
            <a:pPr algn="ctr" eaLnBrk="1" hangingPunct="1">
              <a:buFont typeface="Arial" charset="0"/>
              <a:buNone/>
            </a:pPr>
            <a:r>
              <a:rPr lang="pl-PL" smtClean="0">
                <a:latin typeface="Cambria" pitchFamily="18" charset="0"/>
              </a:rPr>
              <a:t>Jest to decyzja właściwego organu,</a:t>
            </a:r>
          </a:p>
          <a:p>
            <a:pPr algn="ctr" eaLnBrk="1" hangingPunct="1">
              <a:buFont typeface="Arial" charset="0"/>
              <a:buNone/>
            </a:pPr>
            <a:r>
              <a:rPr lang="pl-PL" smtClean="0">
                <a:latin typeface="Cambria" pitchFamily="18" charset="0"/>
              </a:rPr>
              <a:t>uprawniająca cudzoziemca do wykonywania pracy na terytorium RP </a:t>
            </a:r>
            <a:r>
              <a:rPr lang="pl-PL" u="sng" smtClean="0">
                <a:latin typeface="Cambria" pitchFamily="18" charset="0"/>
              </a:rPr>
              <a:t>na warunkach określonych w ustawie i w tej decyzji.</a:t>
            </a:r>
          </a:p>
        </p:txBody>
      </p:sp>
      <p:pic>
        <p:nvPicPr>
          <p:cNvPr id="15363" name="Picture 2" descr="LOGO MUW"/>
          <p:cNvPicPr>
            <a:picLocks noChangeAspect="1" noChangeArrowheads="1"/>
          </p:cNvPicPr>
          <p:nvPr/>
        </p:nvPicPr>
        <p:blipFill>
          <a:blip r:embed="rId2"/>
          <a:srcRect/>
          <a:stretch>
            <a:fillRect/>
          </a:stretch>
        </p:blipFill>
        <p:spPr bwMode="auto">
          <a:xfrm>
            <a:off x="0" y="0"/>
            <a:ext cx="8832850" cy="170021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Tytuł 1"/>
          <p:cNvSpPr>
            <a:spLocks noGrp="1"/>
          </p:cNvSpPr>
          <p:nvPr>
            <p:ph type="title"/>
          </p:nvPr>
        </p:nvSpPr>
        <p:spPr/>
        <p:txBody>
          <a:bodyPr/>
          <a:lstStyle/>
          <a:p>
            <a:pPr eaLnBrk="1" hangingPunct="1"/>
            <a:endParaRPr lang="pl-PL" smtClean="0"/>
          </a:p>
        </p:txBody>
      </p:sp>
      <p:sp>
        <p:nvSpPr>
          <p:cNvPr id="3" name="Symbol zastępczy zawartości 2"/>
          <p:cNvSpPr>
            <a:spLocks noGrp="1"/>
          </p:cNvSpPr>
          <p:nvPr>
            <p:ph idx="1"/>
          </p:nvPr>
        </p:nvSpPr>
        <p:spPr>
          <a:xfrm>
            <a:off x="501650" y="1687513"/>
            <a:ext cx="8229600" cy="4525962"/>
          </a:xfrm>
        </p:spPr>
        <p:txBody>
          <a:bodyPr rtlCol="0">
            <a:normAutofit fontScale="77500" lnSpcReduction="20000"/>
          </a:bodyPr>
          <a:lstStyle/>
          <a:p>
            <a:pPr eaLnBrk="1" fontAlgn="auto" hangingPunct="1">
              <a:spcAft>
                <a:spcPts val="0"/>
              </a:spcAft>
              <a:buFont typeface="Arial" pitchFamily="34" charset="0"/>
              <a:buChar char="•"/>
              <a:defRPr/>
            </a:pPr>
            <a:endParaRPr lang="pl-PL" dirty="0" smtClean="0"/>
          </a:p>
          <a:p>
            <a:pPr marL="0" indent="0" eaLnBrk="1" fontAlgn="auto" hangingPunct="1">
              <a:spcAft>
                <a:spcPts val="0"/>
              </a:spcAft>
              <a:buFont typeface="Arial" pitchFamily="34" charset="0"/>
              <a:buNone/>
              <a:defRPr/>
            </a:pPr>
            <a:r>
              <a:rPr lang="pl-PL" b="1" dirty="0" smtClean="0">
                <a:latin typeface="Cambria" panose="02040503050406030204" pitchFamily="18" charset="0"/>
              </a:rPr>
              <a:t>Wojewoda </a:t>
            </a:r>
            <a:r>
              <a:rPr lang="pl-PL" b="1" u="sng" dirty="0">
                <a:latin typeface="Cambria" panose="02040503050406030204" pitchFamily="18" charset="0"/>
              </a:rPr>
              <a:t>może </a:t>
            </a:r>
            <a:r>
              <a:rPr lang="pl-PL" b="1" dirty="0">
                <a:latin typeface="Cambria" panose="02040503050406030204" pitchFamily="18" charset="0"/>
              </a:rPr>
              <a:t>wydać decyzję o odmowie wydania zezwolenia na pracę</a:t>
            </a:r>
            <a:r>
              <a:rPr lang="pl-PL" dirty="0">
                <a:latin typeface="Cambria" panose="02040503050406030204" pitchFamily="18" charset="0"/>
              </a:rPr>
              <a:t>, </a:t>
            </a:r>
            <a:r>
              <a:rPr lang="pl-PL" dirty="0" smtClean="0">
                <a:latin typeface="Cambria" panose="02040503050406030204" pitchFamily="18" charset="0"/>
              </a:rPr>
              <a:t>jeżeli podmiot </a:t>
            </a:r>
            <a:r>
              <a:rPr lang="pl-PL" dirty="0">
                <a:latin typeface="Cambria" panose="02040503050406030204" pitchFamily="18" charset="0"/>
              </a:rPr>
              <a:t>powierzający wykonywanie </a:t>
            </a:r>
            <a:r>
              <a:rPr lang="pl-PL" dirty="0" smtClean="0">
                <a:latin typeface="Cambria" panose="02040503050406030204" pitchFamily="18" charset="0"/>
              </a:rPr>
              <a:t>pracy:</a:t>
            </a:r>
          </a:p>
          <a:p>
            <a:pPr marL="0" indent="0" eaLnBrk="1" fontAlgn="auto" hangingPunct="1">
              <a:spcAft>
                <a:spcPts val="0"/>
              </a:spcAft>
              <a:buFont typeface="Arial" pitchFamily="34" charset="0"/>
              <a:buNone/>
              <a:defRPr/>
            </a:pPr>
            <a:endParaRPr lang="pl-PL" dirty="0">
              <a:latin typeface="Cambria" panose="02040503050406030204" pitchFamily="18" charset="0"/>
            </a:endParaRPr>
          </a:p>
          <a:p>
            <a:pPr eaLnBrk="1" fontAlgn="auto" hangingPunct="1">
              <a:spcAft>
                <a:spcPts val="0"/>
              </a:spcAft>
              <a:buFont typeface="Arial" pitchFamily="34" charset="0"/>
              <a:buChar char="•"/>
              <a:defRPr/>
            </a:pPr>
            <a:r>
              <a:rPr lang="pl-PL" dirty="0">
                <a:latin typeface="Cambria" panose="02040503050406030204" pitchFamily="18" charset="0"/>
              </a:rPr>
              <a:t>1)	nie posiada środków finansowych ani źródeł dochodu niezbędnych do pokrycia zobowiązań wynikających z powierzenia pracy cudzoziemcowi lub</a:t>
            </a:r>
          </a:p>
          <a:p>
            <a:pPr eaLnBrk="1" fontAlgn="auto" hangingPunct="1">
              <a:spcAft>
                <a:spcPts val="0"/>
              </a:spcAft>
              <a:buFont typeface="Arial" pitchFamily="34" charset="0"/>
              <a:buChar char="•"/>
              <a:defRPr/>
            </a:pPr>
            <a:r>
              <a:rPr lang="pl-PL" dirty="0">
                <a:latin typeface="Cambria" panose="02040503050406030204" pitchFamily="18" charset="0"/>
              </a:rPr>
              <a:t>2)	nie prowadzi działalności gospodarczej, rolniczej lub statutowej uzasadniającej powierzenie pracy danemu cudzoziemcowi w danym okresie, w tym zawiesił działalność, został wykreślony z właściwego rejestru lub jego działalność jest w okresie likwidacji, lub</a:t>
            </a:r>
          </a:p>
          <a:p>
            <a:pPr eaLnBrk="1" fontAlgn="auto" hangingPunct="1">
              <a:spcAft>
                <a:spcPts val="0"/>
              </a:spcAft>
              <a:buFont typeface="Arial" pitchFamily="34" charset="0"/>
              <a:buChar char="•"/>
              <a:defRPr/>
            </a:pPr>
            <a:endParaRPr lang="pl-PL" dirty="0"/>
          </a:p>
        </p:txBody>
      </p:sp>
      <p:pic>
        <p:nvPicPr>
          <p:cNvPr id="43011" name="Picture 2" descr="LOGO MUW"/>
          <p:cNvPicPr>
            <a:picLocks noChangeAspect="1" noChangeArrowheads="1"/>
          </p:cNvPicPr>
          <p:nvPr/>
        </p:nvPicPr>
        <p:blipFill>
          <a:blip r:embed="rId2"/>
          <a:srcRect/>
          <a:stretch>
            <a:fillRect/>
          </a:stretch>
        </p:blipFill>
        <p:spPr bwMode="auto">
          <a:xfrm>
            <a:off x="0" y="0"/>
            <a:ext cx="8832850" cy="1700213"/>
          </a:xfrm>
          <a:prstGeom prst="rect">
            <a:avLst/>
          </a:prstGeom>
          <a:noFill/>
          <a:ln w="9525">
            <a:noFill/>
            <a:miter lim="800000"/>
            <a:headEnd/>
            <a:tailEnd/>
          </a:ln>
        </p:spPr>
      </p:pic>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Tytuł 1"/>
          <p:cNvSpPr>
            <a:spLocks noGrp="1"/>
          </p:cNvSpPr>
          <p:nvPr>
            <p:ph type="title"/>
          </p:nvPr>
        </p:nvSpPr>
        <p:spPr/>
        <p:txBody>
          <a:bodyPr/>
          <a:lstStyle/>
          <a:p>
            <a:pPr eaLnBrk="1" hangingPunct="1"/>
            <a:endParaRPr lang="pl-PL" smtClean="0"/>
          </a:p>
        </p:txBody>
      </p:sp>
      <p:sp>
        <p:nvSpPr>
          <p:cNvPr id="3" name="Symbol zastępczy zawartości 2"/>
          <p:cNvSpPr>
            <a:spLocks noGrp="1"/>
          </p:cNvSpPr>
          <p:nvPr>
            <p:ph idx="1"/>
          </p:nvPr>
        </p:nvSpPr>
        <p:spPr/>
        <p:txBody>
          <a:bodyPr rtlCol="0">
            <a:normAutofit fontScale="70000" lnSpcReduction="20000"/>
          </a:bodyPr>
          <a:lstStyle/>
          <a:p>
            <a:pPr eaLnBrk="1" fontAlgn="auto" hangingPunct="1">
              <a:spcAft>
                <a:spcPts val="0"/>
              </a:spcAft>
              <a:buFont typeface="Arial" pitchFamily="34" charset="0"/>
              <a:buChar char="•"/>
              <a:defRPr/>
            </a:pPr>
            <a:endParaRPr lang="pl-PL" dirty="0" smtClean="0">
              <a:latin typeface="Cambria" panose="02040503050406030204" pitchFamily="18" charset="0"/>
            </a:endParaRPr>
          </a:p>
          <a:p>
            <a:pPr eaLnBrk="1" fontAlgn="auto" hangingPunct="1">
              <a:spcAft>
                <a:spcPts val="0"/>
              </a:spcAft>
              <a:buFont typeface="Arial" pitchFamily="34" charset="0"/>
              <a:buChar char="•"/>
              <a:defRPr/>
            </a:pPr>
            <a:r>
              <a:rPr lang="pl-PL" dirty="0" smtClean="0">
                <a:latin typeface="Cambria" panose="02040503050406030204" pitchFamily="18" charset="0"/>
              </a:rPr>
              <a:t>3</a:t>
            </a:r>
            <a:r>
              <a:rPr lang="pl-PL" dirty="0">
                <a:latin typeface="Cambria" panose="02040503050406030204" pitchFamily="18" charset="0"/>
              </a:rPr>
              <a:t>)	nie dopełnia obowiązku opłacania składek na ubezpieczenia społeczne, na ubezpieczenie zdrowotne, na Fundusz Pracy i Fundusz Gwarantowanych Świadczeń Pracowniczych oraz na Fundusz Emerytur Pomostowych, lub</a:t>
            </a:r>
          </a:p>
          <a:p>
            <a:pPr eaLnBrk="1" fontAlgn="auto" hangingPunct="1">
              <a:spcAft>
                <a:spcPts val="0"/>
              </a:spcAft>
              <a:buFont typeface="Arial" pitchFamily="34" charset="0"/>
              <a:buChar char="•"/>
              <a:defRPr/>
            </a:pPr>
            <a:r>
              <a:rPr lang="pl-PL" dirty="0">
                <a:latin typeface="Cambria" panose="02040503050406030204" pitchFamily="18" charset="0"/>
              </a:rPr>
              <a:t>4)	nie zgłasza do ubezpieczenia społecznego pracowników lub innych osób objętych obowiązkowym ubezpieczeniem społecznym, lub</a:t>
            </a:r>
          </a:p>
          <a:p>
            <a:pPr eaLnBrk="1" fontAlgn="auto" hangingPunct="1">
              <a:spcAft>
                <a:spcPts val="0"/>
              </a:spcAft>
              <a:buFont typeface="Arial" pitchFamily="34" charset="0"/>
              <a:buChar char="•"/>
              <a:defRPr/>
            </a:pPr>
            <a:r>
              <a:rPr lang="pl-PL" dirty="0">
                <a:latin typeface="Cambria" panose="02040503050406030204" pitchFamily="18" charset="0"/>
              </a:rPr>
              <a:t>5)	zalega z uiszczeniem podatków, z wyjątkiem przypadków, gdy uzyskał przewidziane prawem zwolnienie, odroczenie, rozłożenie na raty zaległych płatności lub wstrzymanie w całości wykonania decyzji właściwego organu.”,</a:t>
            </a:r>
          </a:p>
          <a:p>
            <a:pPr eaLnBrk="1" fontAlgn="auto" hangingPunct="1">
              <a:spcAft>
                <a:spcPts val="0"/>
              </a:spcAft>
              <a:buFont typeface="Arial" pitchFamily="34" charset="0"/>
              <a:buChar char="•"/>
              <a:defRPr/>
            </a:pPr>
            <a:endParaRPr lang="pl-PL" dirty="0"/>
          </a:p>
        </p:txBody>
      </p:sp>
      <p:pic>
        <p:nvPicPr>
          <p:cNvPr id="44035" name="Picture 2" descr="LOGO MUW"/>
          <p:cNvPicPr>
            <a:picLocks noChangeAspect="1" noChangeArrowheads="1"/>
          </p:cNvPicPr>
          <p:nvPr/>
        </p:nvPicPr>
        <p:blipFill>
          <a:blip r:embed="rId2"/>
          <a:srcRect/>
          <a:stretch>
            <a:fillRect/>
          </a:stretch>
        </p:blipFill>
        <p:spPr bwMode="auto">
          <a:xfrm>
            <a:off x="0" y="0"/>
            <a:ext cx="8832850" cy="1700213"/>
          </a:xfrm>
          <a:prstGeom prst="rect">
            <a:avLst/>
          </a:prstGeom>
          <a:noFill/>
          <a:ln w="9525">
            <a:noFill/>
            <a:miter lim="800000"/>
            <a:headEnd/>
            <a:tailEnd/>
          </a:ln>
        </p:spPr>
      </p:pic>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Tytuł 1"/>
          <p:cNvSpPr>
            <a:spLocks noGrp="1"/>
          </p:cNvSpPr>
          <p:nvPr>
            <p:ph type="title"/>
          </p:nvPr>
        </p:nvSpPr>
        <p:spPr/>
        <p:txBody>
          <a:bodyPr/>
          <a:lstStyle/>
          <a:p>
            <a:pPr eaLnBrk="1" hangingPunct="1"/>
            <a:endParaRPr lang="pl-PL" smtClean="0"/>
          </a:p>
        </p:txBody>
      </p:sp>
      <p:sp>
        <p:nvSpPr>
          <p:cNvPr id="45058" name="Symbol zastępczy zawartości 2"/>
          <p:cNvSpPr>
            <a:spLocks noGrp="1"/>
          </p:cNvSpPr>
          <p:nvPr>
            <p:ph idx="1"/>
          </p:nvPr>
        </p:nvSpPr>
        <p:spPr>
          <a:xfrm>
            <a:off x="457200" y="2060575"/>
            <a:ext cx="8229600" cy="4065588"/>
          </a:xfrm>
        </p:spPr>
        <p:txBody>
          <a:bodyPr/>
          <a:lstStyle/>
          <a:p>
            <a:pPr algn="ctr" eaLnBrk="1" hangingPunct="1">
              <a:buFont typeface="Arial" charset="0"/>
              <a:buNone/>
            </a:pPr>
            <a:endParaRPr lang="pl-PL" sz="5400" b="1" smtClean="0">
              <a:latin typeface="Cambria" pitchFamily="18" charset="0"/>
            </a:endParaRPr>
          </a:p>
          <a:p>
            <a:pPr algn="ctr" eaLnBrk="1" hangingPunct="1">
              <a:buFont typeface="Arial" charset="0"/>
              <a:buNone/>
            </a:pPr>
            <a:r>
              <a:rPr lang="pl-PL" sz="5400" b="1" smtClean="0">
                <a:latin typeface="Cambria" pitchFamily="18" charset="0"/>
              </a:rPr>
              <a:t>Dziękuję za uwagę</a:t>
            </a:r>
          </a:p>
        </p:txBody>
      </p:sp>
      <p:pic>
        <p:nvPicPr>
          <p:cNvPr id="45059" name="Picture 2" descr="LOGO MUW"/>
          <p:cNvPicPr>
            <a:picLocks noChangeAspect="1" noChangeArrowheads="1"/>
          </p:cNvPicPr>
          <p:nvPr/>
        </p:nvPicPr>
        <p:blipFill>
          <a:blip r:embed="rId2"/>
          <a:srcRect/>
          <a:stretch>
            <a:fillRect/>
          </a:stretch>
        </p:blipFill>
        <p:spPr bwMode="auto">
          <a:xfrm>
            <a:off x="0" y="0"/>
            <a:ext cx="8832850" cy="1700213"/>
          </a:xfrm>
          <a:prstGeom prst="rect">
            <a:avLst/>
          </a:prstGeom>
          <a:noFill/>
          <a:ln w="9525">
            <a:noFill/>
            <a:miter lim="800000"/>
            <a:headEnd/>
            <a:tailEnd/>
          </a:ln>
        </p:spPr>
      </p:pic>
    </p:spTree>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Tytuł 1"/>
          <p:cNvSpPr>
            <a:spLocks noGrp="1"/>
          </p:cNvSpPr>
          <p:nvPr>
            <p:ph type="title"/>
          </p:nvPr>
        </p:nvSpPr>
        <p:spPr/>
        <p:txBody>
          <a:bodyPr/>
          <a:lstStyle/>
          <a:p>
            <a:pPr eaLnBrk="1" hangingPunct="1"/>
            <a:endParaRPr lang="pl-PL" smtClean="0"/>
          </a:p>
        </p:txBody>
      </p:sp>
      <p:sp>
        <p:nvSpPr>
          <p:cNvPr id="16386" name="Symbol zastępczy zawartości 2"/>
          <p:cNvSpPr>
            <a:spLocks noGrp="1"/>
          </p:cNvSpPr>
          <p:nvPr>
            <p:ph idx="1"/>
          </p:nvPr>
        </p:nvSpPr>
        <p:spPr/>
        <p:txBody>
          <a:bodyPr/>
          <a:lstStyle/>
          <a:p>
            <a:pPr marL="0" indent="0" eaLnBrk="1" hangingPunct="1">
              <a:lnSpc>
                <a:spcPct val="90000"/>
              </a:lnSpc>
              <a:buFont typeface="Arial" charset="0"/>
              <a:buNone/>
            </a:pPr>
            <a:endParaRPr lang="pl-PL" sz="3000" b="1" smtClean="0"/>
          </a:p>
          <a:p>
            <a:pPr marL="0" indent="0" eaLnBrk="1" hangingPunct="1">
              <a:lnSpc>
                <a:spcPct val="90000"/>
              </a:lnSpc>
              <a:buFont typeface="Arial" charset="0"/>
              <a:buNone/>
            </a:pPr>
            <a:r>
              <a:rPr lang="pl-PL" sz="3000" b="1" smtClean="0"/>
              <a:t>Nielegalne wykonywanie pracy przez cudzoziemca</a:t>
            </a:r>
          </a:p>
          <a:p>
            <a:pPr marL="0" indent="0" eaLnBrk="1" hangingPunct="1">
              <a:lnSpc>
                <a:spcPct val="90000"/>
              </a:lnSpc>
              <a:buFont typeface="Arial" charset="0"/>
              <a:buNone/>
            </a:pPr>
            <a:endParaRPr lang="pl-PL" sz="3000" b="1" smtClean="0"/>
          </a:p>
          <a:p>
            <a:pPr marL="0" indent="0" algn="ctr" eaLnBrk="1" hangingPunct="1">
              <a:lnSpc>
                <a:spcPct val="90000"/>
              </a:lnSpc>
              <a:buFont typeface="Arial" charset="0"/>
              <a:buNone/>
            </a:pPr>
            <a:r>
              <a:rPr lang="pl-PL" sz="3000" u="sng" smtClean="0"/>
              <a:t>nie posiada zezwolenia na pracę, </a:t>
            </a:r>
            <a:r>
              <a:rPr lang="pl-PL" sz="3000" smtClean="0"/>
              <a:t>nie będąc zwolnionym na podstawie przepisów szczególnych z obowiązku posiadania  zezwolenia na pracę, lub którego </a:t>
            </a:r>
            <a:r>
              <a:rPr lang="pl-PL" sz="3000" u="sng" smtClean="0"/>
              <a:t>podstawa pobytu nie uprawnia do wykonywania pracy</a:t>
            </a:r>
            <a:endParaRPr lang="pl-PL" sz="3000" smtClean="0"/>
          </a:p>
          <a:p>
            <a:pPr marL="0" indent="0" eaLnBrk="1" hangingPunct="1">
              <a:lnSpc>
                <a:spcPct val="90000"/>
              </a:lnSpc>
            </a:pPr>
            <a:endParaRPr lang="pl-PL" sz="3000" u="sng" smtClean="0">
              <a:solidFill>
                <a:schemeClr val="accent2"/>
              </a:solidFill>
            </a:endParaRPr>
          </a:p>
        </p:txBody>
      </p:sp>
      <p:pic>
        <p:nvPicPr>
          <p:cNvPr id="16387" name="Picture 2" descr="LOGO MUW"/>
          <p:cNvPicPr>
            <a:picLocks noChangeAspect="1" noChangeArrowheads="1"/>
          </p:cNvPicPr>
          <p:nvPr/>
        </p:nvPicPr>
        <p:blipFill>
          <a:blip r:embed="rId2"/>
          <a:srcRect/>
          <a:stretch>
            <a:fillRect/>
          </a:stretch>
        </p:blipFill>
        <p:spPr bwMode="auto">
          <a:xfrm>
            <a:off x="0" y="0"/>
            <a:ext cx="8832850" cy="1700213"/>
          </a:xfrm>
          <a:prstGeom prst="rect">
            <a:avLst/>
          </a:prstGeom>
          <a:noFill/>
          <a:ln w="9525">
            <a:noFill/>
            <a:miter lim="800000"/>
            <a:headEnd/>
            <a:tailEnd/>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Tytuł 1"/>
          <p:cNvSpPr>
            <a:spLocks noGrp="1"/>
          </p:cNvSpPr>
          <p:nvPr>
            <p:ph type="title"/>
          </p:nvPr>
        </p:nvSpPr>
        <p:spPr/>
        <p:txBody>
          <a:bodyPr/>
          <a:lstStyle/>
          <a:p>
            <a:pPr eaLnBrk="1" hangingPunct="1"/>
            <a:endParaRPr lang="pl-PL" smtClean="0"/>
          </a:p>
        </p:txBody>
      </p:sp>
      <p:sp>
        <p:nvSpPr>
          <p:cNvPr id="3" name="Symbol zastępczy zawartości 2"/>
          <p:cNvSpPr>
            <a:spLocks noGrp="1"/>
          </p:cNvSpPr>
          <p:nvPr>
            <p:ph idx="1"/>
          </p:nvPr>
        </p:nvSpPr>
        <p:spPr/>
        <p:txBody>
          <a:bodyPr rtlCol="0">
            <a:normAutofit fontScale="77500" lnSpcReduction="20000"/>
          </a:bodyPr>
          <a:lstStyle/>
          <a:p>
            <a:pPr algn="ctr" eaLnBrk="1" fontAlgn="auto" hangingPunct="1">
              <a:spcAft>
                <a:spcPts val="0"/>
              </a:spcAft>
              <a:buFont typeface="Arial" pitchFamily="34" charset="0"/>
              <a:buNone/>
              <a:defRPr/>
            </a:pPr>
            <a:endParaRPr lang="pl-PL" altLang="pl-PL" dirty="0" smtClean="0"/>
          </a:p>
          <a:p>
            <a:pPr algn="ctr" eaLnBrk="1" fontAlgn="auto" hangingPunct="1">
              <a:spcAft>
                <a:spcPts val="0"/>
              </a:spcAft>
              <a:buFont typeface="Arial" pitchFamily="34" charset="0"/>
              <a:buNone/>
              <a:defRPr/>
            </a:pPr>
            <a:r>
              <a:rPr lang="pl-PL" altLang="pl-PL" dirty="0" smtClean="0"/>
              <a:t>Zezwolenie </a:t>
            </a:r>
            <a:r>
              <a:rPr lang="pl-PL" altLang="pl-PL" dirty="0"/>
              <a:t>na pracę jest wydawane przez wojewodę:</a:t>
            </a:r>
          </a:p>
          <a:p>
            <a:pPr eaLnBrk="1" fontAlgn="auto" hangingPunct="1">
              <a:spcAft>
                <a:spcPts val="0"/>
              </a:spcAft>
              <a:buFont typeface="Arial" pitchFamily="34" charset="0"/>
              <a:buChar char="•"/>
              <a:defRPr/>
            </a:pPr>
            <a:r>
              <a:rPr lang="pl-PL" altLang="pl-PL" dirty="0"/>
              <a:t>W przypadku zezwolenia typ A i B właściwego ze względu na siedzibę lub miejsce zamieszkania pracodawcy,</a:t>
            </a:r>
          </a:p>
          <a:p>
            <a:pPr eaLnBrk="1" fontAlgn="auto" hangingPunct="1">
              <a:spcAft>
                <a:spcPts val="0"/>
              </a:spcAft>
              <a:buFont typeface="Arial" pitchFamily="34" charset="0"/>
              <a:buChar char="•"/>
              <a:defRPr/>
            </a:pPr>
            <a:r>
              <a:rPr lang="pl-PL" altLang="pl-PL" dirty="0"/>
              <a:t>W przypadku zezwolenia typ C właściwego ze względu na siedzibę podmiotu, do którego cudzoziemiec jest delegowany,</a:t>
            </a:r>
          </a:p>
          <a:p>
            <a:pPr eaLnBrk="1" fontAlgn="auto" hangingPunct="1">
              <a:spcAft>
                <a:spcPts val="0"/>
              </a:spcAft>
              <a:buFont typeface="Arial" pitchFamily="34" charset="0"/>
              <a:buChar char="•"/>
              <a:defRPr/>
            </a:pPr>
            <a:r>
              <a:rPr lang="pl-PL" altLang="pl-PL" dirty="0"/>
              <a:t>W przypadku zezwolenia typ D właściwego ze względu na siedzibę lub miejsce zamieszkania podmiotu, na rzecz którego świadczona jest usługa,</a:t>
            </a:r>
          </a:p>
          <a:p>
            <a:pPr eaLnBrk="1" fontAlgn="auto" hangingPunct="1">
              <a:spcAft>
                <a:spcPts val="0"/>
              </a:spcAft>
              <a:buFont typeface="Arial" pitchFamily="34" charset="0"/>
              <a:buChar char="•"/>
              <a:defRPr/>
            </a:pPr>
            <a:r>
              <a:rPr lang="pl-PL" altLang="pl-PL" dirty="0"/>
              <a:t>W przypadku zezwolenia typ E właściwego ze względu na główne miejsce wykonywania pracy przez cudzoziemca,</a:t>
            </a:r>
          </a:p>
          <a:p>
            <a:pPr eaLnBrk="1" fontAlgn="auto" hangingPunct="1">
              <a:spcAft>
                <a:spcPts val="0"/>
              </a:spcAft>
              <a:buFont typeface="Arial" pitchFamily="34" charset="0"/>
              <a:buChar char="•"/>
              <a:defRPr/>
            </a:pPr>
            <a:endParaRPr lang="pl-PL" dirty="0"/>
          </a:p>
        </p:txBody>
      </p:sp>
      <p:pic>
        <p:nvPicPr>
          <p:cNvPr id="17411" name="Picture 2" descr="LOGO MUW"/>
          <p:cNvPicPr>
            <a:picLocks noChangeAspect="1" noChangeArrowheads="1"/>
          </p:cNvPicPr>
          <p:nvPr/>
        </p:nvPicPr>
        <p:blipFill>
          <a:blip r:embed="rId2"/>
          <a:srcRect/>
          <a:stretch>
            <a:fillRect/>
          </a:stretch>
        </p:blipFill>
        <p:spPr bwMode="auto">
          <a:xfrm>
            <a:off x="0" y="0"/>
            <a:ext cx="8832850" cy="1700213"/>
          </a:xfrm>
          <a:prstGeom prst="rect">
            <a:avLst/>
          </a:prstGeom>
          <a:noFill/>
          <a:ln w="9525">
            <a:noFill/>
            <a:miter lim="800000"/>
            <a:headEnd/>
            <a:tailEnd/>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Tytuł 1"/>
          <p:cNvSpPr>
            <a:spLocks noGrp="1"/>
          </p:cNvSpPr>
          <p:nvPr>
            <p:ph type="title"/>
          </p:nvPr>
        </p:nvSpPr>
        <p:spPr/>
        <p:txBody>
          <a:bodyPr/>
          <a:lstStyle/>
          <a:p>
            <a:pPr eaLnBrk="1" hangingPunct="1"/>
            <a:endParaRPr lang="pl-PL" smtClean="0"/>
          </a:p>
        </p:txBody>
      </p:sp>
      <p:sp>
        <p:nvSpPr>
          <p:cNvPr id="18434" name="Symbol zastępczy zawartości 2"/>
          <p:cNvSpPr>
            <a:spLocks noGrp="1"/>
          </p:cNvSpPr>
          <p:nvPr>
            <p:ph idx="1"/>
          </p:nvPr>
        </p:nvSpPr>
        <p:spPr>
          <a:xfrm>
            <a:off x="423863" y="1962150"/>
            <a:ext cx="8229600" cy="4210050"/>
          </a:xfrm>
        </p:spPr>
        <p:txBody>
          <a:bodyPr/>
          <a:lstStyle/>
          <a:p>
            <a:pPr algn="ctr" eaLnBrk="1" hangingPunct="1">
              <a:lnSpc>
                <a:spcPct val="90000"/>
              </a:lnSpc>
              <a:buFont typeface="Arial" charset="0"/>
              <a:buNone/>
            </a:pPr>
            <a:r>
              <a:rPr lang="pl-PL" sz="4000" b="1" smtClean="0">
                <a:latin typeface="Cambria" pitchFamily="18" charset="0"/>
              </a:rPr>
              <a:t>Wykonywanie pracy przez cudzoziemca - </a:t>
            </a:r>
          </a:p>
          <a:p>
            <a:pPr algn="ctr" eaLnBrk="1" hangingPunct="1">
              <a:lnSpc>
                <a:spcPct val="90000"/>
              </a:lnSpc>
              <a:buFont typeface="Arial" charset="0"/>
              <a:buNone/>
            </a:pPr>
            <a:r>
              <a:rPr lang="pl-PL" sz="2200" smtClean="0">
                <a:latin typeface="Cambria" pitchFamily="18" charset="0"/>
              </a:rPr>
              <a:t>oznacza to zatrudnienie, wykonywanie innej pracy zarobkowej lub pełnienie funkcji w zarządach osób prawnych, które uzyskały wpis do rejestru przedsiębiorców na podstawie  przepisów o KRS lub są spółkami kapitałowymi w organizacji lub prowadzenie spraw spółki komandytowej lub komandytowo- akcyjnej przez komplementariusza, lub działanie w charakterze prokurenta</a:t>
            </a:r>
          </a:p>
        </p:txBody>
      </p:sp>
      <p:pic>
        <p:nvPicPr>
          <p:cNvPr id="18435" name="Picture 2" descr="LOGO MUW"/>
          <p:cNvPicPr>
            <a:picLocks noChangeAspect="1" noChangeArrowheads="1"/>
          </p:cNvPicPr>
          <p:nvPr/>
        </p:nvPicPr>
        <p:blipFill>
          <a:blip r:embed="rId2"/>
          <a:srcRect/>
          <a:stretch>
            <a:fillRect/>
          </a:stretch>
        </p:blipFill>
        <p:spPr bwMode="auto">
          <a:xfrm>
            <a:off x="0" y="0"/>
            <a:ext cx="8832850" cy="170021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Tytuł 1"/>
          <p:cNvSpPr>
            <a:spLocks noGrp="1"/>
          </p:cNvSpPr>
          <p:nvPr>
            <p:ph type="title"/>
          </p:nvPr>
        </p:nvSpPr>
        <p:spPr/>
        <p:txBody>
          <a:bodyPr/>
          <a:lstStyle/>
          <a:p>
            <a:pPr eaLnBrk="1" hangingPunct="1"/>
            <a:endParaRPr lang="pl-PL" smtClean="0"/>
          </a:p>
        </p:txBody>
      </p:sp>
      <p:sp>
        <p:nvSpPr>
          <p:cNvPr id="3" name="Symbol zastępczy zawartości 2"/>
          <p:cNvSpPr>
            <a:spLocks noGrp="1"/>
          </p:cNvSpPr>
          <p:nvPr>
            <p:ph idx="1"/>
          </p:nvPr>
        </p:nvSpPr>
        <p:spPr>
          <a:xfrm>
            <a:off x="457200" y="1916113"/>
            <a:ext cx="8229600" cy="4210050"/>
          </a:xfrm>
        </p:spPr>
        <p:txBody>
          <a:bodyPr rtlCol="0">
            <a:normAutofit lnSpcReduction="10000"/>
          </a:bodyPr>
          <a:lstStyle/>
          <a:p>
            <a:pPr algn="ctr" eaLnBrk="1" fontAlgn="auto" hangingPunct="1">
              <a:spcAft>
                <a:spcPts val="0"/>
              </a:spcAft>
              <a:buFont typeface="Arial" pitchFamily="34" charset="0"/>
              <a:buNone/>
              <a:defRPr/>
            </a:pPr>
            <a:r>
              <a:rPr lang="pl-PL" sz="4400" b="1" dirty="0" smtClean="0">
                <a:latin typeface="Cambria" panose="02040503050406030204" pitchFamily="18" charset="0"/>
              </a:rPr>
              <a:t>Zezwolenie na pracę typ A – kiedy ?</a:t>
            </a:r>
          </a:p>
          <a:p>
            <a:pPr algn="ctr" eaLnBrk="1" fontAlgn="auto" hangingPunct="1">
              <a:spcAft>
                <a:spcPts val="0"/>
              </a:spcAft>
              <a:buFont typeface="Arial" pitchFamily="34" charset="0"/>
              <a:buNone/>
              <a:defRPr/>
            </a:pPr>
            <a:r>
              <a:rPr lang="pl-PL" dirty="0">
                <a:latin typeface="Cambria" panose="02040503050406030204" pitchFamily="18" charset="0"/>
              </a:rPr>
              <a:t>g</a:t>
            </a:r>
            <a:r>
              <a:rPr lang="pl-PL" dirty="0" smtClean="0">
                <a:latin typeface="Cambria" panose="02040503050406030204" pitchFamily="18" charset="0"/>
              </a:rPr>
              <a:t>dy cudzoziemiec wykonuje pracę na terytorium RP na podstawie umowy z pracodawcą, którego siedziba lub miejsce zamieszkania albo oddział, zakład lub inna forma zorganizowanej działalności znajduje się na terytorium RP</a:t>
            </a:r>
          </a:p>
          <a:p>
            <a:pPr algn="ctr" eaLnBrk="1" fontAlgn="auto" hangingPunct="1">
              <a:spcAft>
                <a:spcPts val="0"/>
              </a:spcAft>
              <a:buFont typeface="Arial" pitchFamily="34" charset="0"/>
              <a:buNone/>
              <a:defRPr/>
            </a:pPr>
            <a:endParaRPr lang="pl-PL" dirty="0"/>
          </a:p>
          <a:p>
            <a:pPr algn="ctr" eaLnBrk="1" fontAlgn="auto" hangingPunct="1">
              <a:spcAft>
                <a:spcPts val="0"/>
              </a:spcAft>
              <a:buFont typeface="Arial" pitchFamily="34" charset="0"/>
              <a:buNone/>
              <a:defRPr/>
            </a:pPr>
            <a:endParaRPr lang="pl-PL" dirty="0" smtClean="0"/>
          </a:p>
          <a:p>
            <a:pPr algn="ctr" eaLnBrk="1" fontAlgn="auto" hangingPunct="1">
              <a:spcAft>
                <a:spcPts val="0"/>
              </a:spcAft>
              <a:buFont typeface="Arial" pitchFamily="34" charset="0"/>
              <a:buNone/>
              <a:defRPr/>
            </a:pPr>
            <a:endParaRPr lang="pl-PL" dirty="0"/>
          </a:p>
          <a:p>
            <a:pPr algn="ctr" eaLnBrk="1" fontAlgn="auto" hangingPunct="1">
              <a:spcAft>
                <a:spcPts val="0"/>
              </a:spcAft>
              <a:buFont typeface="Arial" pitchFamily="34" charset="0"/>
              <a:buNone/>
              <a:defRPr/>
            </a:pPr>
            <a:endParaRPr lang="pl-PL" dirty="0" smtClean="0"/>
          </a:p>
          <a:p>
            <a:pPr algn="ctr" eaLnBrk="1" fontAlgn="auto" hangingPunct="1">
              <a:spcAft>
                <a:spcPts val="0"/>
              </a:spcAft>
              <a:buFont typeface="Arial" pitchFamily="34" charset="0"/>
              <a:buNone/>
              <a:defRPr/>
            </a:pPr>
            <a:endParaRPr lang="pl-PL" dirty="0" smtClean="0"/>
          </a:p>
          <a:p>
            <a:pPr eaLnBrk="1" fontAlgn="auto" hangingPunct="1">
              <a:spcAft>
                <a:spcPts val="0"/>
              </a:spcAft>
              <a:buFont typeface="Arial" pitchFamily="34" charset="0"/>
              <a:buChar char="•"/>
              <a:defRPr/>
            </a:pPr>
            <a:endParaRPr lang="pl-PL" dirty="0"/>
          </a:p>
        </p:txBody>
      </p:sp>
      <p:pic>
        <p:nvPicPr>
          <p:cNvPr id="19459" name="Picture 2" descr="LOGO MUW"/>
          <p:cNvPicPr>
            <a:picLocks noChangeAspect="1" noChangeArrowheads="1"/>
          </p:cNvPicPr>
          <p:nvPr/>
        </p:nvPicPr>
        <p:blipFill>
          <a:blip r:embed="rId2"/>
          <a:srcRect/>
          <a:stretch>
            <a:fillRect/>
          </a:stretch>
        </p:blipFill>
        <p:spPr bwMode="auto">
          <a:xfrm>
            <a:off x="0" y="0"/>
            <a:ext cx="8832850" cy="170021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Tytuł 1"/>
          <p:cNvSpPr>
            <a:spLocks noGrp="1"/>
          </p:cNvSpPr>
          <p:nvPr>
            <p:ph type="title"/>
          </p:nvPr>
        </p:nvSpPr>
        <p:spPr/>
        <p:txBody>
          <a:bodyPr/>
          <a:lstStyle/>
          <a:p>
            <a:pPr eaLnBrk="1" hangingPunct="1"/>
            <a:endParaRPr lang="pl-PL" smtClean="0"/>
          </a:p>
        </p:txBody>
      </p:sp>
      <p:sp>
        <p:nvSpPr>
          <p:cNvPr id="20482" name="Symbol zastępczy zawartości 2"/>
          <p:cNvSpPr>
            <a:spLocks noGrp="1"/>
          </p:cNvSpPr>
          <p:nvPr>
            <p:ph idx="1"/>
          </p:nvPr>
        </p:nvSpPr>
        <p:spPr/>
        <p:txBody>
          <a:bodyPr/>
          <a:lstStyle/>
          <a:p>
            <a:pPr eaLnBrk="1" hangingPunct="1"/>
            <a:endParaRPr lang="pl-PL" sz="2100" b="1" u="sng" smtClean="0"/>
          </a:p>
          <a:p>
            <a:pPr eaLnBrk="1" hangingPunct="1"/>
            <a:r>
              <a:rPr lang="pl-PL" sz="2000" b="1" u="sng" smtClean="0">
                <a:latin typeface="Cambria" pitchFamily="18" charset="0"/>
              </a:rPr>
              <a:t>Zezwolenie na pracę typ B</a:t>
            </a:r>
            <a:r>
              <a:rPr lang="pl-PL" sz="2000" b="1" smtClean="0">
                <a:latin typeface="Cambria" pitchFamily="18" charset="0"/>
              </a:rPr>
              <a:t> </a:t>
            </a:r>
            <a:r>
              <a:rPr lang="pl-PL" sz="2000" smtClean="0">
                <a:latin typeface="Cambria" pitchFamily="18" charset="0"/>
              </a:rPr>
              <a:t>- dotyczy cudzoziemca wykonującego pracę polegającą na pełnieniu funkcji w zarządzie osoby prawnej wpisanej do rejestru przedsiębiorców lub będącej spółką kapitałową </a:t>
            </a:r>
            <a:br>
              <a:rPr lang="pl-PL" sz="2000" smtClean="0">
                <a:latin typeface="Cambria" pitchFamily="18" charset="0"/>
              </a:rPr>
            </a:br>
            <a:r>
              <a:rPr lang="pl-PL" sz="2000" smtClean="0">
                <a:latin typeface="Cambria" pitchFamily="18" charset="0"/>
              </a:rPr>
              <a:t>w organizacji albo prowadzeniu spraw spółki komandytowej lub komandytowo-akcyjnej jako komplementariusz albo w związku z udzieleniem mu prokury przez   okres przekraczający 6 miesięcy w ciągu kolejnych 12 miesięcy.</a:t>
            </a:r>
          </a:p>
          <a:p>
            <a:pPr eaLnBrk="1" hangingPunct="1"/>
            <a:r>
              <a:rPr lang="pl-PL" altLang="pl-PL" sz="2100" b="1" u="sng" smtClean="0">
                <a:latin typeface="Cambria" pitchFamily="18" charset="0"/>
              </a:rPr>
              <a:t>Zezwolenie na pracę typ C</a:t>
            </a:r>
            <a:r>
              <a:rPr lang="pl-PL" altLang="pl-PL" sz="2100" smtClean="0">
                <a:latin typeface="Cambria" pitchFamily="18" charset="0"/>
              </a:rPr>
              <a:t> - </a:t>
            </a:r>
            <a:r>
              <a:rPr lang="pl-PL" altLang="pl-PL" sz="2000" smtClean="0">
                <a:latin typeface="Cambria" pitchFamily="18" charset="0"/>
              </a:rPr>
              <a:t>dotyczy cudzoziemca, który wykonuje pracę u pracodawcy zagranicznego i jest delegowany na terytorium Rzeczypospolitej Polskiej na okres przekraczający 30 dni w roku kalendarzowym do oddziału lub zakładu podmiotu zagranicznego albo podmiotu powiązanego, w rozumieniu ustawy z dnia 26 lipca 1991 r. o podatku dochodowym od osób fizycznych, z pracodawcą zagranicznym.</a:t>
            </a:r>
          </a:p>
          <a:p>
            <a:pPr eaLnBrk="1" hangingPunct="1"/>
            <a:endParaRPr lang="pl-PL" sz="2000" smtClean="0"/>
          </a:p>
        </p:txBody>
      </p:sp>
      <p:pic>
        <p:nvPicPr>
          <p:cNvPr id="20483" name="Picture 2" descr="LOGO MUW"/>
          <p:cNvPicPr>
            <a:picLocks noChangeAspect="1" noChangeArrowheads="1"/>
          </p:cNvPicPr>
          <p:nvPr/>
        </p:nvPicPr>
        <p:blipFill>
          <a:blip r:embed="rId2"/>
          <a:srcRect/>
          <a:stretch>
            <a:fillRect/>
          </a:stretch>
        </p:blipFill>
        <p:spPr bwMode="auto">
          <a:xfrm>
            <a:off x="0" y="0"/>
            <a:ext cx="8832850" cy="1700213"/>
          </a:xfrm>
          <a:prstGeom prst="rect">
            <a:avLst/>
          </a:prstGeom>
          <a:noFill/>
          <a:ln w="9525">
            <a:noFill/>
            <a:miter lim="800000"/>
            <a:headEnd/>
            <a:tailEnd/>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ytuł 1"/>
          <p:cNvSpPr>
            <a:spLocks noGrp="1"/>
          </p:cNvSpPr>
          <p:nvPr>
            <p:ph type="title"/>
          </p:nvPr>
        </p:nvSpPr>
        <p:spPr/>
        <p:txBody>
          <a:bodyPr/>
          <a:lstStyle/>
          <a:p>
            <a:pPr eaLnBrk="1" hangingPunct="1"/>
            <a:endParaRPr lang="pl-PL" smtClean="0"/>
          </a:p>
        </p:txBody>
      </p:sp>
      <p:sp>
        <p:nvSpPr>
          <p:cNvPr id="3" name="Symbol zastępczy zawartości 2"/>
          <p:cNvSpPr>
            <a:spLocks noGrp="1"/>
          </p:cNvSpPr>
          <p:nvPr>
            <p:ph idx="1"/>
          </p:nvPr>
        </p:nvSpPr>
        <p:spPr/>
        <p:txBody>
          <a:bodyPr rtlCol="0">
            <a:normAutofit fontScale="70000" lnSpcReduction="20000"/>
          </a:bodyPr>
          <a:lstStyle/>
          <a:p>
            <a:pPr algn="just" eaLnBrk="1" fontAlgn="auto" hangingPunct="1">
              <a:spcAft>
                <a:spcPts val="0"/>
              </a:spcAft>
              <a:buFont typeface="Arial" pitchFamily="34" charset="0"/>
              <a:buChar char="•"/>
              <a:defRPr/>
            </a:pPr>
            <a:endParaRPr lang="pl-PL" altLang="pl-PL" b="1" u="sng" dirty="0" smtClean="0"/>
          </a:p>
          <a:p>
            <a:pPr algn="just" eaLnBrk="1" fontAlgn="auto" hangingPunct="1">
              <a:spcAft>
                <a:spcPts val="0"/>
              </a:spcAft>
              <a:buFont typeface="Arial" pitchFamily="34" charset="0"/>
              <a:buChar char="•"/>
              <a:defRPr/>
            </a:pPr>
            <a:r>
              <a:rPr lang="pl-PL" altLang="pl-PL" b="1" u="sng" dirty="0" smtClean="0">
                <a:latin typeface="Cambria" panose="02040503050406030204" pitchFamily="18" charset="0"/>
              </a:rPr>
              <a:t>Zezwolenie </a:t>
            </a:r>
            <a:r>
              <a:rPr lang="pl-PL" altLang="pl-PL" b="1" u="sng" dirty="0">
                <a:latin typeface="Cambria" panose="02040503050406030204" pitchFamily="18" charset="0"/>
              </a:rPr>
              <a:t>na pracę typ D</a:t>
            </a:r>
            <a:r>
              <a:rPr lang="pl-PL" altLang="pl-PL" b="1" dirty="0">
                <a:latin typeface="Cambria" panose="02040503050406030204" pitchFamily="18" charset="0"/>
              </a:rPr>
              <a:t> </a:t>
            </a:r>
            <a:r>
              <a:rPr lang="pl-PL" altLang="pl-PL" dirty="0">
                <a:latin typeface="Cambria" panose="02040503050406030204" pitchFamily="18" charset="0"/>
              </a:rPr>
              <a:t>- dotyczy cudzoziemca, który wykonuje pracę u pracodawcy zagranicznego nieposiadającego oddziału, zakładu lub innej formy zorganizowanej działalności na terytorium Rzeczypospolitej Polskiej i jest delegowany na terytorium Rzeczypospolitej Polskiej w celu realizacji usługi o charakterze tymczasowym i okazjonalnym (usługa eksportowa</a:t>
            </a:r>
            <a:r>
              <a:rPr lang="pl-PL" altLang="pl-PL" dirty="0" smtClean="0">
                <a:latin typeface="Cambria" panose="02040503050406030204" pitchFamily="18" charset="0"/>
              </a:rPr>
              <a:t>).</a:t>
            </a:r>
            <a:r>
              <a:rPr lang="pl-PL" altLang="pl-PL" b="1" u="sng" dirty="0">
                <a:latin typeface="Cambria" panose="02040503050406030204" pitchFamily="18" charset="0"/>
              </a:rPr>
              <a:t> </a:t>
            </a:r>
            <a:endParaRPr lang="pl-PL" altLang="pl-PL" b="1" u="sng" dirty="0" smtClean="0">
              <a:latin typeface="Cambria" panose="02040503050406030204" pitchFamily="18" charset="0"/>
            </a:endParaRPr>
          </a:p>
          <a:p>
            <a:pPr algn="just" eaLnBrk="1" fontAlgn="auto" hangingPunct="1">
              <a:spcAft>
                <a:spcPts val="0"/>
              </a:spcAft>
              <a:buFont typeface="Arial" pitchFamily="34" charset="0"/>
              <a:buChar char="•"/>
              <a:defRPr/>
            </a:pPr>
            <a:endParaRPr lang="pl-PL" altLang="pl-PL" b="1" u="sng" dirty="0" smtClean="0">
              <a:latin typeface="Cambria" panose="02040503050406030204" pitchFamily="18" charset="0"/>
            </a:endParaRPr>
          </a:p>
          <a:p>
            <a:pPr eaLnBrk="1" fontAlgn="auto" hangingPunct="1">
              <a:spcAft>
                <a:spcPts val="0"/>
              </a:spcAft>
              <a:buFont typeface="Arial" pitchFamily="34" charset="0"/>
              <a:buChar char="•"/>
              <a:defRPr/>
            </a:pPr>
            <a:r>
              <a:rPr lang="pl-PL" altLang="pl-PL" b="1" u="sng" dirty="0" smtClean="0">
                <a:latin typeface="Cambria" panose="02040503050406030204" pitchFamily="18" charset="0"/>
              </a:rPr>
              <a:t>Zezwolenie </a:t>
            </a:r>
            <a:r>
              <a:rPr lang="pl-PL" altLang="pl-PL" b="1" u="sng" dirty="0">
                <a:latin typeface="Cambria" panose="02040503050406030204" pitchFamily="18" charset="0"/>
              </a:rPr>
              <a:t>na pracę typ E</a:t>
            </a:r>
            <a:r>
              <a:rPr lang="pl-PL" altLang="pl-PL" dirty="0">
                <a:latin typeface="Cambria" panose="02040503050406030204" pitchFamily="18" charset="0"/>
              </a:rPr>
              <a:t> - dotyczy cudzoziemca, który wykonuje pracę u pracodawcy zagranicznego i jest delegowany na terytorium Rzeczypospolitej Polskiej na okres przekraczający 30 dni w ciągu kolejnych 6 miesięcy w innym celu niż wskazany w zezwoleniach typu B, C, D.</a:t>
            </a:r>
          </a:p>
          <a:p>
            <a:pPr eaLnBrk="1" fontAlgn="auto" hangingPunct="1">
              <a:spcAft>
                <a:spcPts val="0"/>
              </a:spcAft>
              <a:buFont typeface="Arial" pitchFamily="34" charset="0"/>
              <a:buChar char="•"/>
              <a:defRPr/>
            </a:pPr>
            <a:endParaRPr lang="pl-PL" altLang="pl-PL" dirty="0"/>
          </a:p>
          <a:p>
            <a:pPr eaLnBrk="1" fontAlgn="auto" hangingPunct="1">
              <a:spcAft>
                <a:spcPts val="0"/>
              </a:spcAft>
              <a:buFont typeface="Arial" pitchFamily="34" charset="0"/>
              <a:buChar char="•"/>
              <a:defRPr/>
            </a:pPr>
            <a:endParaRPr lang="pl-PL" dirty="0"/>
          </a:p>
        </p:txBody>
      </p:sp>
      <p:pic>
        <p:nvPicPr>
          <p:cNvPr id="21507" name="Picture 2" descr="LOGO MUW"/>
          <p:cNvPicPr>
            <a:picLocks noChangeAspect="1" noChangeArrowheads="1"/>
          </p:cNvPicPr>
          <p:nvPr/>
        </p:nvPicPr>
        <p:blipFill>
          <a:blip r:embed="rId2"/>
          <a:srcRect/>
          <a:stretch>
            <a:fillRect/>
          </a:stretch>
        </p:blipFill>
        <p:spPr bwMode="auto">
          <a:xfrm>
            <a:off x="0" y="0"/>
            <a:ext cx="8832850" cy="1700213"/>
          </a:xfrm>
          <a:prstGeom prst="rect">
            <a:avLst/>
          </a:prstGeom>
          <a:noFill/>
          <a:ln w="9525">
            <a:noFill/>
            <a:miter lim="800000"/>
            <a:headEnd/>
            <a:tailEnd/>
          </a:ln>
        </p:spPr>
      </p:pic>
    </p:spTree>
  </p:cSld>
  <p:clrMapOvr>
    <a:masterClrMapping/>
  </p:clrMapOvr>
</p:sld>
</file>

<file path=ppt/theme/theme1.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589</TotalTime>
  <Words>1171</Words>
  <Application>Microsoft Office PowerPoint</Application>
  <PresentationFormat>Pokaz na ekranie (4:3)</PresentationFormat>
  <Paragraphs>134</Paragraphs>
  <Slides>32</Slides>
  <Notes>0</Notes>
  <HiddenSlides>0</HiddenSlides>
  <MMClips>0</MMClips>
  <ScaleCrop>false</ScaleCrop>
  <HeadingPairs>
    <vt:vector size="6" baseType="variant">
      <vt:variant>
        <vt:lpstr>Używane czcionki</vt:lpstr>
      </vt:variant>
      <vt:variant>
        <vt:i4>3</vt:i4>
      </vt:variant>
      <vt:variant>
        <vt:lpstr>Szablon projektu</vt:lpstr>
      </vt:variant>
      <vt:variant>
        <vt:i4>1</vt:i4>
      </vt:variant>
      <vt:variant>
        <vt:lpstr>Tytuły slajdów</vt:lpstr>
      </vt:variant>
      <vt:variant>
        <vt:i4>32</vt:i4>
      </vt:variant>
    </vt:vector>
  </HeadingPairs>
  <TitlesOfParts>
    <vt:vector size="36" baseType="lpstr">
      <vt:lpstr>Arial</vt:lpstr>
      <vt:lpstr>Calibri</vt:lpstr>
      <vt:lpstr>Cambria</vt:lpstr>
      <vt:lpstr>Motyw pakietu Office</vt:lpstr>
      <vt:lpstr>Zezwolenia na pracę</vt:lpstr>
      <vt:lpstr>Slajd 2</vt:lpstr>
      <vt:lpstr>Slajd 3</vt:lpstr>
      <vt:lpstr>Slajd 4</vt:lpstr>
      <vt:lpstr>Slajd 5</vt:lpstr>
      <vt:lpstr>Slajd 6</vt:lpstr>
      <vt:lpstr>Slajd 7</vt:lpstr>
      <vt:lpstr>Slajd 8</vt:lpstr>
      <vt:lpstr>Slajd 9</vt:lpstr>
      <vt:lpstr>Slajd 10</vt:lpstr>
      <vt:lpstr>Slajd 11</vt:lpstr>
      <vt:lpstr>Slajd 12</vt:lpstr>
      <vt:lpstr>Slajd 13</vt:lpstr>
      <vt:lpstr>Slajd 14</vt:lpstr>
      <vt:lpstr>Slajd 15</vt:lpstr>
      <vt:lpstr>Slajd 16</vt:lpstr>
      <vt:lpstr>Slajd 17</vt:lpstr>
      <vt:lpstr>Slajd 18</vt:lpstr>
      <vt:lpstr>Slajd 19</vt:lpstr>
      <vt:lpstr>Zwolnienia z obowiązku dostarczenia informacji starosty</vt:lpstr>
      <vt:lpstr>Slajd 21</vt:lpstr>
      <vt:lpstr>Slajd 22</vt:lpstr>
      <vt:lpstr>Procedury uproszczone</vt:lpstr>
      <vt:lpstr>Slajd 24</vt:lpstr>
      <vt:lpstr>Slajd 25</vt:lpstr>
      <vt:lpstr>Slajd 26</vt:lpstr>
      <vt:lpstr>Slajd 27</vt:lpstr>
      <vt:lpstr>Slajd 28</vt:lpstr>
      <vt:lpstr>Slajd 29</vt:lpstr>
      <vt:lpstr>Slajd 30</vt:lpstr>
      <vt:lpstr>Slajd 31</vt:lpstr>
      <vt:lpstr>Slajd 32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Zezwolenia na pracę</dc:title>
  <dc:creator>eluba-stypulkowska</dc:creator>
  <cp:lastModifiedBy>AWalo</cp:lastModifiedBy>
  <cp:revision>49</cp:revision>
  <dcterms:created xsi:type="dcterms:W3CDTF">2017-03-16T09:00:53Z</dcterms:created>
  <dcterms:modified xsi:type="dcterms:W3CDTF">2018-04-12T11:15:37Z</dcterms:modified>
</cp:coreProperties>
</file>