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1"/>
    <p:sldMasterId id="2147483690" r:id="rId2"/>
    <p:sldMasterId id="2147483691" r:id="rId3"/>
    <p:sldMasterId id="2147484141" r:id="rId4"/>
  </p:sldMasterIdLst>
  <p:notesMasterIdLst>
    <p:notesMasterId r:id="rId51"/>
  </p:notesMasterIdLst>
  <p:handoutMasterIdLst>
    <p:handoutMasterId r:id="rId52"/>
  </p:handoutMasterIdLst>
  <p:sldIdLst>
    <p:sldId id="295" r:id="rId5"/>
    <p:sldId id="312" r:id="rId6"/>
    <p:sldId id="446" r:id="rId7"/>
    <p:sldId id="445" r:id="rId8"/>
    <p:sldId id="444" r:id="rId9"/>
    <p:sldId id="441" r:id="rId10"/>
    <p:sldId id="442" r:id="rId11"/>
    <p:sldId id="443" r:id="rId12"/>
    <p:sldId id="313" r:id="rId13"/>
    <p:sldId id="438" r:id="rId14"/>
    <p:sldId id="470" r:id="rId15"/>
    <p:sldId id="471" r:id="rId16"/>
    <p:sldId id="472" r:id="rId17"/>
    <p:sldId id="473" r:id="rId18"/>
    <p:sldId id="318" r:id="rId19"/>
    <p:sldId id="475" r:id="rId20"/>
    <p:sldId id="476" r:id="rId21"/>
    <p:sldId id="477" r:id="rId22"/>
    <p:sldId id="478" r:id="rId23"/>
    <p:sldId id="479" r:id="rId24"/>
    <p:sldId id="474" r:id="rId25"/>
    <p:sldId id="480" r:id="rId26"/>
    <p:sldId id="481" r:id="rId27"/>
    <p:sldId id="482" r:id="rId28"/>
    <p:sldId id="483" r:id="rId29"/>
    <p:sldId id="484" r:id="rId30"/>
    <p:sldId id="485" r:id="rId31"/>
    <p:sldId id="486" r:id="rId32"/>
    <p:sldId id="487" r:id="rId33"/>
    <p:sldId id="398" r:id="rId34"/>
    <p:sldId id="450" r:id="rId35"/>
    <p:sldId id="488" r:id="rId36"/>
    <p:sldId id="399" r:id="rId37"/>
    <p:sldId id="489" r:id="rId38"/>
    <p:sldId id="490" r:id="rId39"/>
    <p:sldId id="491" r:id="rId40"/>
    <p:sldId id="492" r:id="rId41"/>
    <p:sldId id="494" r:id="rId42"/>
    <p:sldId id="495" r:id="rId43"/>
    <p:sldId id="496" r:id="rId44"/>
    <p:sldId id="460" r:id="rId45"/>
    <p:sldId id="461" r:id="rId46"/>
    <p:sldId id="498" r:id="rId47"/>
    <p:sldId id="459" r:id="rId48"/>
    <p:sldId id="497" r:id="rId49"/>
    <p:sldId id="366" r:id="rId50"/>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80808"/>
    <a:srgbClr val="501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86520" autoAdjust="0"/>
  </p:normalViewPr>
  <p:slideViewPr>
    <p:cSldViewPr snapToObjects="1">
      <p:cViewPr varScale="1">
        <p:scale>
          <a:sx n="76" d="100"/>
          <a:sy n="76" d="100"/>
        </p:scale>
        <p:origin x="10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40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1.9997503783815873E-2"/>
          <c:y val="1.9915448967589185E-2"/>
          <c:w val="0.96000516602181085"/>
          <c:h val="0.96016910206482164"/>
        </c:manualLayout>
      </c:layout>
      <c:barChart>
        <c:barDir val="col"/>
        <c:grouping val="clustered"/>
        <c:varyColors val="0"/>
        <c:ser>
          <c:idx val="0"/>
          <c:order val="0"/>
          <c:tx>
            <c:v>Kolumna B</c:v>
          </c:tx>
          <c:spPr>
            <a:solidFill>
              <a:srgbClr val="004586"/>
            </a:solidFill>
            <a:ln>
              <a:noFill/>
            </a:ln>
          </c:spPr>
          <c:invertIfNegative val="0"/>
          <c:dPt>
            <c:idx val="0"/>
            <c:invertIfNegative val="0"/>
            <c:bubble3D val="0"/>
            <c:spPr>
              <a:solidFill>
                <a:srgbClr val="83CAFF"/>
              </a:solidFill>
              <a:ln>
                <a:noFill/>
              </a:ln>
            </c:spPr>
            <c:extLst>
              <c:ext xmlns:c16="http://schemas.microsoft.com/office/drawing/2014/chart" uri="{C3380CC4-5D6E-409C-BE32-E72D297353CC}">
                <c16:uniqueId val="{00000001-BB5F-4E79-965A-B85B64541A94}"/>
              </c:ext>
            </c:extLst>
          </c:dPt>
          <c:dPt>
            <c:idx val="2"/>
            <c:invertIfNegative val="0"/>
            <c:bubble3D val="0"/>
            <c:spPr>
              <a:solidFill>
                <a:srgbClr val="579D1C"/>
              </a:solidFill>
              <a:ln>
                <a:noFill/>
              </a:ln>
            </c:spPr>
            <c:extLst>
              <c:ext xmlns:c16="http://schemas.microsoft.com/office/drawing/2014/chart" uri="{C3380CC4-5D6E-409C-BE32-E72D297353CC}">
                <c16:uniqueId val="{00000003-BB5F-4E79-965A-B85B64541A94}"/>
              </c:ext>
            </c:extLst>
          </c:dPt>
          <c:dPt>
            <c:idx val="3"/>
            <c:invertIfNegative val="0"/>
            <c:bubble3D val="0"/>
            <c:spPr>
              <a:solidFill>
                <a:srgbClr val="CFE7F5"/>
              </a:solidFill>
              <a:ln>
                <a:noFill/>
              </a:ln>
            </c:spPr>
            <c:extLst>
              <c:ext xmlns:c16="http://schemas.microsoft.com/office/drawing/2014/chart" uri="{C3380CC4-5D6E-409C-BE32-E72D297353CC}">
                <c16:uniqueId val="{00000005-BB5F-4E79-965A-B85B64541A94}"/>
              </c:ext>
            </c:extLst>
          </c:dPt>
          <c:dLbls>
            <c:spPr>
              <a:noFill/>
              <a:ln>
                <a:noFill/>
              </a:ln>
              <a:effectLst/>
            </c:spPr>
            <c:txPr>
              <a:bodyPr/>
              <a:lstStyle/>
              <a:p>
                <a:pPr>
                  <a:defRPr sz="1000" b="1"/>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5"/>
              <c:pt idx="0">
                <c:v>p.grójecki</c:v>
              </c:pt>
              <c:pt idx="1">
                <c:v>p.płoński</c:v>
              </c:pt>
              <c:pt idx="2">
                <c:v>m.st.Warszawa</c:v>
              </c:pt>
              <c:pt idx="3">
                <c:v>p.piaseczyński</c:v>
              </c:pt>
              <c:pt idx="4">
                <c:v>p.sochaczewski</c:v>
              </c:pt>
            </c:strLit>
          </c:cat>
          <c:val>
            <c:numLit>
              <c:formatCode>General</c:formatCode>
              <c:ptCount val="5"/>
              <c:pt idx="0">
                <c:v>74639</c:v>
              </c:pt>
              <c:pt idx="1">
                <c:v>71808</c:v>
              </c:pt>
              <c:pt idx="2">
                <c:v>41852</c:v>
              </c:pt>
              <c:pt idx="3">
                <c:v>39831</c:v>
              </c:pt>
              <c:pt idx="4">
                <c:v>11563</c:v>
              </c:pt>
            </c:numLit>
          </c:val>
          <c:extLst>
            <c:ext xmlns:c16="http://schemas.microsoft.com/office/drawing/2014/chart" uri="{C3380CC4-5D6E-409C-BE32-E72D297353CC}">
              <c16:uniqueId val="{00000006-BB5F-4E79-965A-B85B64541A94}"/>
            </c:ext>
          </c:extLst>
        </c:ser>
        <c:dLbls>
          <c:showLegendKey val="0"/>
          <c:showVal val="0"/>
          <c:showCatName val="0"/>
          <c:showSerName val="0"/>
          <c:showPercent val="0"/>
          <c:showBubbleSize val="0"/>
        </c:dLbls>
        <c:gapWidth val="150"/>
        <c:axId val="17322368"/>
        <c:axId val="17320576"/>
      </c:barChart>
      <c:valAx>
        <c:axId val="17320576"/>
        <c:scaling>
          <c:orientation val="minMax"/>
        </c:scaling>
        <c:delete val="0"/>
        <c:axPos val="l"/>
        <c:majorGridlines>
          <c:spPr>
            <a:ln>
              <a:solidFill>
                <a:srgbClr val="B3B3B3"/>
              </a:solidFill>
            </a:ln>
          </c:spPr>
        </c:majorGridlines>
        <c:numFmt formatCode="#,##0" sourceLinked="0"/>
        <c:majorTickMark val="none"/>
        <c:minorTickMark val="none"/>
        <c:tickLblPos val="nextTo"/>
        <c:spPr>
          <a:ln>
            <a:solidFill>
              <a:srgbClr val="B3B3B3"/>
            </a:solidFill>
          </a:ln>
        </c:spPr>
        <c:txPr>
          <a:bodyPr/>
          <a:lstStyle/>
          <a:p>
            <a:pPr>
              <a:defRPr sz="1000" b="0"/>
            </a:pPr>
            <a:endParaRPr lang="pl-PL"/>
          </a:p>
        </c:txPr>
        <c:crossAx val="17322368"/>
        <c:crosses val="autoZero"/>
        <c:crossBetween val="between"/>
      </c:valAx>
      <c:catAx>
        <c:axId val="17322368"/>
        <c:scaling>
          <c:orientation val="minMax"/>
        </c:scaling>
        <c:delete val="0"/>
        <c:axPos val="b"/>
        <c:numFmt formatCode="General" sourceLinked="0"/>
        <c:majorTickMark val="none"/>
        <c:minorTickMark val="none"/>
        <c:tickLblPos val="nextTo"/>
        <c:spPr>
          <a:ln>
            <a:solidFill>
              <a:srgbClr val="B3B3B3"/>
            </a:solidFill>
          </a:ln>
        </c:spPr>
        <c:txPr>
          <a:bodyPr/>
          <a:lstStyle/>
          <a:p>
            <a:pPr>
              <a:defRPr sz="1000" b="0"/>
            </a:pPr>
            <a:endParaRPr lang="pl-PL"/>
          </a:p>
        </c:txPr>
        <c:crossAx val="17320576"/>
        <c:crosses val="autoZero"/>
        <c:auto val="1"/>
        <c:lblAlgn val="ctr"/>
        <c:lblOffset val="100"/>
        <c:noMultiLvlLbl val="0"/>
      </c:catAx>
      <c:spPr>
        <a:noFill/>
        <a:ln>
          <a:solidFill>
            <a:srgbClr val="B3B3B3"/>
          </a:solidFill>
          <a:prstDash val="solid"/>
        </a:ln>
      </c:spPr>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5260A1-38AE-4B78-BA9A-E100C156A65C}"/>
              </a:ext>
            </a:extLst>
          </p:cNvPr>
          <p:cNvSpPr>
            <a:spLocks noGrp="1"/>
          </p:cNvSpPr>
          <p:nvPr>
            <p:ph type="hdr" sz="quarter"/>
          </p:nvPr>
        </p:nvSpPr>
        <p:spPr>
          <a:xfrm>
            <a:off x="0" y="0"/>
            <a:ext cx="2946400" cy="496888"/>
          </a:xfrm>
          <a:prstGeom prst="rect">
            <a:avLst/>
          </a:prstGeom>
        </p:spPr>
        <p:txBody>
          <a:bodyPr vert="horz" wrap="square" lIns="91438" tIns="45719" rIns="91438" bIns="45719" numCol="1" anchor="t" anchorCtr="0" compatLnSpc="1">
            <a:prstTxWarp prst="textNoShape">
              <a:avLst/>
            </a:prstTxWarp>
          </a:bodyPr>
          <a:lstStyle>
            <a:lvl1pPr eaLnBrk="1" hangingPunct="1">
              <a:defRPr sz="1200">
                <a:latin typeface="Calibri" charset="0"/>
                <a:ea typeface="ＭＳ Ｐゴシック" charset="-128"/>
              </a:defRPr>
            </a:lvl1pPr>
          </a:lstStyle>
          <a:p>
            <a:pPr>
              <a:defRPr/>
            </a:pPr>
            <a:r>
              <a:rPr lang="en-US"/>
              <a:t>Wojewódzki Urząd Pracy w Warszawie</a:t>
            </a:r>
          </a:p>
        </p:txBody>
      </p:sp>
      <p:sp>
        <p:nvSpPr>
          <p:cNvPr id="3" name="Date Placeholder 2">
            <a:extLst>
              <a:ext uri="{FF2B5EF4-FFF2-40B4-BE49-F238E27FC236}">
                <a16:creationId xmlns:a16="http://schemas.microsoft.com/office/drawing/2014/main" id="{75F650D6-AFD9-42FC-8798-620D56646705}"/>
              </a:ext>
            </a:extLst>
          </p:cNvPr>
          <p:cNvSpPr>
            <a:spLocks noGrp="1"/>
          </p:cNvSpPr>
          <p:nvPr>
            <p:ph type="dt" sz="quarter" idx="1"/>
          </p:nvPr>
        </p:nvSpPr>
        <p:spPr>
          <a:xfrm>
            <a:off x="3849688" y="0"/>
            <a:ext cx="2946400" cy="496888"/>
          </a:xfrm>
          <a:prstGeom prst="rect">
            <a:avLst/>
          </a:prstGeom>
        </p:spPr>
        <p:txBody>
          <a:bodyPr vert="horz" wrap="square" lIns="91438" tIns="45719" rIns="91438" bIns="45719"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88C6BC00-A76E-4F16-AC17-F810279E4820}" type="datetime1">
              <a:rPr lang="en-US"/>
              <a:pPr>
                <a:defRPr/>
              </a:pPr>
              <a:t>4/12/2018</a:t>
            </a:fld>
            <a:endParaRPr lang="en-US"/>
          </a:p>
        </p:txBody>
      </p:sp>
      <p:sp>
        <p:nvSpPr>
          <p:cNvPr id="4" name="Footer Placeholder 3">
            <a:extLst>
              <a:ext uri="{FF2B5EF4-FFF2-40B4-BE49-F238E27FC236}">
                <a16:creationId xmlns:a16="http://schemas.microsoft.com/office/drawing/2014/main" id="{DEADF90F-EE16-43D4-A445-BB9DCDB2A056}"/>
              </a:ext>
            </a:extLst>
          </p:cNvPr>
          <p:cNvSpPr>
            <a:spLocks noGrp="1"/>
          </p:cNvSpPr>
          <p:nvPr>
            <p:ph type="ftr" sz="quarter" idx="2"/>
          </p:nvPr>
        </p:nvSpPr>
        <p:spPr>
          <a:xfrm>
            <a:off x="0" y="9428163"/>
            <a:ext cx="2946400" cy="496887"/>
          </a:xfrm>
          <a:prstGeom prst="rect">
            <a:avLst/>
          </a:prstGeom>
        </p:spPr>
        <p:txBody>
          <a:bodyPr vert="horz" wrap="square" lIns="91438" tIns="45719" rIns="91438" bIns="45719" numCol="1" anchor="b" anchorCtr="0" compatLnSpc="1">
            <a:prstTxWarp prst="textNoShape">
              <a:avLst/>
            </a:prstTxWarp>
          </a:bodyPr>
          <a:lstStyle>
            <a:lvl1pPr eaLnBrk="1" hangingPunct="1">
              <a:defRPr sz="1200">
                <a:latin typeface="Calibri" charset="0"/>
                <a:ea typeface="ＭＳ Ｐゴシック" charset="-128"/>
                <a:cs typeface="ＭＳ Ｐゴシック" charset="-128"/>
              </a:defRPr>
            </a:lvl1pPr>
          </a:lstStyle>
          <a:p>
            <a:pPr>
              <a:defRPr/>
            </a:pPr>
            <a:r>
              <a:rPr lang="en-US"/>
              <a:t>Jan Kowalski</a:t>
            </a:r>
          </a:p>
        </p:txBody>
      </p:sp>
      <p:sp>
        <p:nvSpPr>
          <p:cNvPr id="5" name="Slide Number Placeholder 4">
            <a:extLst>
              <a:ext uri="{FF2B5EF4-FFF2-40B4-BE49-F238E27FC236}">
                <a16:creationId xmlns:a16="http://schemas.microsoft.com/office/drawing/2014/main" id="{8635438A-3DF8-422A-8032-03DAAA2310EC}"/>
              </a:ext>
            </a:extLst>
          </p:cNvPr>
          <p:cNvSpPr>
            <a:spLocks noGrp="1"/>
          </p:cNvSpPr>
          <p:nvPr>
            <p:ph type="sldNum" sz="quarter" idx="3"/>
          </p:nvPr>
        </p:nvSpPr>
        <p:spPr>
          <a:xfrm>
            <a:off x="3849688" y="9428163"/>
            <a:ext cx="2946400" cy="496887"/>
          </a:xfrm>
          <a:prstGeom prst="rect">
            <a:avLst/>
          </a:prstGeom>
        </p:spPr>
        <p:txBody>
          <a:bodyPr vert="horz" wrap="square" lIns="91438" tIns="45719" rIns="91438" bIns="45719"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1F17F8C1-FE5C-4380-BDF6-C952AF7DECD6}" type="slidenum">
              <a:rPr lang="en-US"/>
              <a:pPr>
                <a:defRPr/>
              </a:pPr>
              <a:t>‹#›</a:t>
            </a:fld>
            <a:endParaRPr lang="en-US"/>
          </a:p>
        </p:txBody>
      </p:sp>
    </p:spTree>
    <p:extLst>
      <p:ext uri="{BB962C8B-B14F-4D97-AF65-F5344CB8AC3E}">
        <p14:creationId xmlns:p14="http://schemas.microsoft.com/office/powerpoint/2010/main" val="325277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B216A6-FFF7-48D7-BC4E-7768DDCFE004}"/>
              </a:ext>
            </a:extLst>
          </p:cNvPr>
          <p:cNvSpPr>
            <a:spLocks noGrp="1"/>
          </p:cNvSpPr>
          <p:nvPr>
            <p:ph type="hdr" sz="quarter"/>
          </p:nvPr>
        </p:nvSpPr>
        <p:spPr>
          <a:xfrm>
            <a:off x="0" y="0"/>
            <a:ext cx="2946400" cy="496888"/>
          </a:xfrm>
          <a:prstGeom prst="rect">
            <a:avLst/>
          </a:prstGeom>
        </p:spPr>
        <p:txBody>
          <a:bodyPr vert="horz" lIns="91438" tIns="45719" rIns="91438" bIns="4571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48D68299-C4C7-4E2D-B620-988E3DDE6897}"/>
              </a:ext>
            </a:extLst>
          </p:cNvPr>
          <p:cNvSpPr>
            <a:spLocks noGrp="1"/>
          </p:cNvSpPr>
          <p:nvPr>
            <p:ph type="dt" idx="1"/>
          </p:nvPr>
        </p:nvSpPr>
        <p:spPr>
          <a:xfrm>
            <a:off x="3849688" y="0"/>
            <a:ext cx="2946400" cy="496888"/>
          </a:xfrm>
          <a:prstGeom prst="rect">
            <a:avLst/>
          </a:prstGeom>
        </p:spPr>
        <p:txBody>
          <a:bodyPr vert="horz" wrap="square" lIns="91438" tIns="45719" rIns="91438" bIns="45719"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D0EE15DF-4758-43B0-A256-2EDBE4929AA9}" type="datetime1">
              <a:rPr lang="en-US"/>
              <a:pPr>
                <a:defRPr/>
              </a:pPr>
              <a:t>4/12/2018</a:t>
            </a:fld>
            <a:endParaRPr lang="en-US"/>
          </a:p>
        </p:txBody>
      </p:sp>
      <p:sp>
        <p:nvSpPr>
          <p:cNvPr id="4" name="Slide Image Placeholder 3">
            <a:extLst>
              <a:ext uri="{FF2B5EF4-FFF2-40B4-BE49-F238E27FC236}">
                <a16:creationId xmlns:a16="http://schemas.microsoft.com/office/drawing/2014/main" id="{54910113-6594-4821-BA11-A9200B20C73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a:extLst>
              <a:ext uri="{FF2B5EF4-FFF2-40B4-BE49-F238E27FC236}">
                <a16:creationId xmlns:a16="http://schemas.microsoft.com/office/drawing/2014/main" id="{41181299-D9BD-4EA4-BC35-853A1FF19C8B}"/>
              </a:ext>
            </a:extLst>
          </p:cNvPr>
          <p:cNvSpPr>
            <a:spLocks noGrp="1"/>
          </p:cNvSpPr>
          <p:nvPr>
            <p:ph type="body" sz="quarter" idx="3"/>
          </p:nvPr>
        </p:nvSpPr>
        <p:spPr>
          <a:xfrm>
            <a:off x="679450" y="4714875"/>
            <a:ext cx="5438775" cy="4467225"/>
          </a:xfrm>
          <a:prstGeom prst="rect">
            <a:avLst/>
          </a:prstGeom>
        </p:spPr>
        <p:txBody>
          <a:bodyPr vert="horz" wrap="square" lIns="91438" tIns="45719" rIns="91438" bIns="45719" numCol="1" anchor="t" anchorCtr="0" compatLnSpc="1">
            <a:prstTxWarp prst="textNoShape">
              <a:avLst/>
            </a:prstTxWarp>
            <a:normAutofit/>
          </a:bodyPr>
          <a:lstStyle/>
          <a:p>
            <a:pPr lvl="0"/>
            <a:r>
              <a:rPr lang="pl-PL" noProof="0"/>
              <a:t>Click to edit Master text styles</a:t>
            </a:r>
          </a:p>
          <a:p>
            <a:pPr lvl="1"/>
            <a:r>
              <a:rPr lang="pl-PL" noProof="0"/>
              <a:t>Second level</a:t>
            </a:r>
          </a:p>
          <a:p>
            <a:pPr lvl="2"/>
            <a:r>
              <a:rPr lang="pl-PL" noProof="0"/>
              <a:t>Third level</a:t>
            </a:r>
          </a:p>
          <a:p>
            <a:pPr lvl="3"/>
            <a:r>
              <a:rPr lang="pl-PL" noProof="0"/>
              <a:t>Fourth level</a:t>
            </a:r>
          </a:p>
          <a:p>
            <a:pPr lvl="4"/>
            <a:r>
              <a:rPr lang="pl-PL" noProof="0"/>
              <a:t>Fifth level</a:t>
            </a:r>
            <a:endParaRPr lang="en-US" noProof="0"/>
          </a:p>
        </p:txBody>
      </p:sp>
      <p:sp>
        <p:nvSpPr>
          <p:cNvPr id="6" name="Footer Placeholder 5">
            <a:extLst>
              <a:ext uri="{FF2B5EF4-FFF2-40B4-BE49-F238E27FC236}">
                <a16:creationId xmlns:a16="http://schemas.microsoft.com/office/drawing/2014/main" id="{FC2A21D9-56D9-47EA-8C00-7CA8675E9876}"/>
              </a:ext>
            </a:extLst>
          </p:cNvPr>
          <p:cNvSpPr>
            <a:spLocks noGrp="1"/>
          </p:cNvSpPr>
          <p:nvPr>
            <p:ph type="ftr" sz="quarter" idx="4"/>
          </p:nvPr>
        </p:nvSpPr>
        <p:spPr>
          <a:xfrm>
            <a:off x="0" y="9428163"/>
            <a:ext cx="2946400" cy="496887"/>
          </a:xfrm>
          <a:prstGeom prst="rect">
            <a:avLst/>
          </a:prstGeom>
        </p:spPr>
        <p:txBody>
          <a:bodyPr vert="horz" lIns="91438" tIns="45719" rIns="91438" bIns="4571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D4443B04-E639-4085-9E0E-F4143C9846F4}"/>
              </a:ext>
            </a:extLst>
          </p:cNvPr>
          <p:cNvSpPr>
            <a:spLocks noGrp="1"/>
          </p:cNvSpPr>
          <p:nvPr>
            <p:ph type="sldNum" sz="quarter" idx="5"/>
          </p:nvPr>
        </p:nvSpPr>
        <p:spPr>
          <a:xfrm>
            <a:off x="3849688" y="9428163"/>
            <a:ext cx="2946400" cy="496887"/>
          </a:xfrm>
          <a:prstGeom prst="rect">
            <a:avLst/>
          </a:prstGeom>
        </p:spPr>
        <p:txBody>
          <a:bodyPr vert="horz" wrap="square" lIns="91438" tIns="45719" rIns="91438" bIns="45719"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B3E6E521-A8C5-4392-8DDF-E6B28B14D07D}" type="slidenum">
              <a:rPr lang="en-US"/>
              <a:pPr>
                <a:defRPr/>
              </a:pPr>
              <a:t>‹#›</a:t>
            </a:fld>
            <a:endParaRPr lang="en-US"/>
          </a:p>
        </p:txBody>
      </p:sp>
    </p:spTree>
    <p:extLst>
      <p:ext uri="{BB962C8B-B14F-4D97-AF65-F5344CB8AC3E}">
        <p14:creationId xmlns:p14="http://schemas.microsoft.com/office/powerpoint/2010/main" val="40877045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ymbol zastępczy obrazu slajdu 1">
            <a:extLst>
              <a:ext uri="{FF2B5EF4-FFF2-40B4-BE49-F238E27FC236}">
                <a16:creationId xmlns:a16="http://schemas.microsoft.com/office/drawing/2014/main" id="{B43FB8FA-E08E-42D4-B420-FBC197E9C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ymbol zastępczy notatek 2">
            <a:extLst>
              <a:ext uri="{FF2B5EF4-FFF2-40B4-BE49-F238E27FC236}">
                <a16:creationId xmlns:a16="http://schemas.microsoft.com/office/drawing/2014/main" id="{5E422227-5D2E-47B9-809C-61F7E90E5D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a:p>
            <a:endParaRPr lang="pl-PL" altLang="pl-PL" dirty="0">
              <a:ea typeface="ＭＳ Ｐゴシック" panose="020B0600070205080204" pitchFamily="34" charset="-128"/>
            </a:endParaRPr>
          </a:p>
        </p:txBody>
      </p:sp>
      <p:sp>
        <p:nvSpPr>
          <p:cNvPr id="19460" name="Symbol zastępczy numeru slajdu 3">
            <a:extLst>
              <a:ext uri="{FF2B5EF4-FFF2-40B4-BE49-F238E27FC236}">
                <a16:creationId xmlns:a16="http://schemas.microsoft.com/office/drawing/2014/main" id="{7D94BB24-9810-4D8A-AAC0-59D5D84226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EE8B406-AF13-412A-BD08-C7AB83B2F352}" type="slidenum">
              <a:rPr lang="en-US" altLang="pl-PL" smtClean="0">
                <a:latin typeface="Calibri" panose="020F0502020204030204" pitchFamily="34" charset="0"/>
              </a:rPr>
              <a:pPr/>
              <a:t>1</a:t>
            </a:fld>
            <a:endParaRPr lang="en-US" altLang="pl-PL">
              <a:latin typeface="Calibri" panose="020F0502020204030204" pitchFamily="34" charset="0"/>
            </a:endParaRPr>
          </a:p>
        </p:txBody>
      </p:sp>
    </p:spTree>
    <p:extLst>
      <p:ext uri="{BB962C8B-B14F-4D97-AF65-F5344CB8AC3E}">
        <p14:creationId xmlns:p14="http://schemas.microsoft.com/office/powerpoint/2010/main" val="12555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B3E6E521-A8C5-4392-8DDF-E6B28B14D07D}" type="slidenum">
              <a:rPr lang="en-US" smtClean="0"/>
              <a:pPr>
                <a:defRPr/>
              </a:pPr>
              <a:t>9</a:t>
            </a:fld>
            <a:endParaRPr lang="en-US"/>
          </a:p>
        </p:txBody>
      </p:sp>
    </p:spTree>
    <p:extLst>
      <p:ext uri="{BB962C8B-B14F-4D97-AF65-F5344CB8AC3E}">
        <p14:creationId xmlns:p14="http://schemas.microsoft.com/office/powerpoint/2010/main" val="45094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body"/>
          </p:nvPr>
        </p:nvSpPr>
        <p:spPr>
          <a:xfrm>
            <a:off x="679320" y="4714920"/>
            <a:ext cx="5437080" cy="4465440"/>
          </a:xfrm>
          <a:prstGeom prst="rect">
            <a:avLst/>
          </a:prstGeom>
        </p:spPr>
        <p:txBody>
          <a:bodyPr lIns="90000" tIns="45000" rIns="90000" bIns="45000"/>
          <a:lstStyle/>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p:txBody>
      </p:sp>
      <p:sp>
        <p:nvSpPr>
          <p:cNvPr id="103" name="CustomShape 2"/>
          <p:cNvSpPr/>
          <p:nvPr/>
        </p:nvSpPr>
        <p:spPr>
          <a:xfrm>
            <a:off x="3849840" y="9428040"/>
            <a:ext cx="294444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fld id="{0B9B894B-DDCE-4004-91BB-0480C1788B0A}" type="slidenum">
              <a:rPr lang="pl-PL" sz="1400" b="0" strike="noStrike" spc="-1">
                <a:solidFill>
                  <a:srgbClr val="1B4528"/>
                </a:solidFill>
                <a:latin typeface="Calibri"/>
                <a:ea typeface="ＭＳ Ｐゴシック"/>
              </a:rPr>
              <a:t>10</a:t>
            </a:fld>
            <a:endParaRPr lang="pl-PL" sz="1400" b="0" strike="noStrike" spc="-1">
              <a:latin typeface="Arial"/>
            </a:endParaRPr>
          </a:p>
        </p:txBody>
      </p:sp>
    </p:spTree>
    <p:extLst>
      <p:ext uri="{BB962C8B-B14F-4D97-AF65-F5344CB8AC3E}">
        <p14:creationId xmlns:p14="http://schemas.microsoft.com/office/powerpoint/2010/main" val="2050559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body"/>
          </p:nvPr>
        </p:nvSpPr>
        <p:spPr>
          <a:xfrm>
            <a:off x="679320" y="4714920"/>
            <a:ext cx="5437080" cy="4465440"/>
          </a:xfrm>
          <a:prstGeom prst="rect">
            <a:avLst/>
          </a:prstGeom>
        </p:spPr>
        <p:txBody>
          <a:bodyPr lIns="90000" tIns="45000" rIns="90000" bIns="45000"/>
          <a:lstStyle/>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p:txBody>
      </p:sp>
      <p:sp>
        <p:nvSpPr>
          <p:cNvPr id="103" name="CustomShape 2"/>
          <p:cNvSpPr/>
          <p:nvPr/>
        </p:nvSpPr>
        <p:spPr>
          <a:xfrm>
            <a:off x="3849840" y="9428040"/>
            <a:ext cx="294444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fld id="{0B9B894B-DDCE-4004-91BB-0480C1788B0A}" type="slidenum">
              <a:rPr lang="pl-PL" sz="1400" b="0" strike="noStrike" spc="-1">
                <a:solidFill>
                  <a:srgbClr val="1B4528"/>
                </a:solidFill>
                <a:latin typeface="Calibri"/>
                <a:ea typeface="ＭＳ Ｐゴシック"/>
              </a:rPr>
              <a:t>11</a:t>
            </a:fld>
            <a:endParaRPr lang="pl-PL" sz="1400" b="0" strike="noStrike" spc="-1">
              <a:latin typeface="Arial"/>
            </a:endParaRPr>
          </a:p>
        </p:txBody>
      </p:sp>
    </p:spTree>
    <p:extLst>
      <p:ext uri="{BB962C8B-B14F-4D97-AF65-F5344CB8AC3E}">
        <p14:creationId xmlns:p14="http://schemas.microsoft.com/office/powerpoint/2010/main" val="215276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body"/>
          </p:nvPr>
        </p:nvSpPr>
        <p:spPr>
          <a:xfrm>
            <a:off x="679320" y="4714920"/>
            <a:ext cx="5437080" cy="4465440"/>
          </a:xfrm>
          <a:prstGeom prst="rect">
            <a:avLst/>
          </a:prstGeom>
        </p:spPr>
        <p:txBody>
          <a:bodyPr lIns="90000" tIns="45000" rIns="90000" bIns="45000"/>
          <a:lstStyle/>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a:p>
            <a:endParaRPr lang="pl-PL" sz="2000" b="0" strike="noStrike" spc="-1">
              <a:latin typeface="Arial"/>
            </a:endParaRPr>
          </a:p>
        </p:txBody>
      </p:sp>
      <p:sp>
        <p:nvSpPr>
          <p:cNvPr id="103" name="CustomShape 2"/>
          <p:cNvSpPr/>
          <p:nvPr/>
        </p:nvSpPr>
        <p:spPr>
          <a:xfrm>
            <a:off x="3849840" y="9428040"/>
            <a:ext cx="294444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fld id="{0B9B894B-DDCE-4004-91BB-0480C1788B0A}" type="slidenum">
              <a:rPr lang="pl-PL" sz="1400" b="0" strike="noStrike" spc="-1">
                <a:solidFill>
                  <a:srgbClr val="1B4528"/>
                </a:solidFill>
                <a:latin typeface="Calibri"/>
                <a:ea typeface="ＭＳ Ｐゴシック"/>
              </a:rPr>
              <a:t>12</a:t>
            </a:fld>
            <a:endParaRPr lang="pl-PL" sz="1400" b="0" strike="noStrike" spc="-1">
              <a:latin typeface="Arial"/>
            </a:endParaRPr>
          </a:p>
        </p:txBody>
      </p:sp>
    </p:spTree>
    <p:extLst>
      <p:ext uri="{BB962C8B-B14F-4D97-AF65-F5344CB8AC3E}">
        <p14:creationId xmlns:p14="http://schemas.microsoft.com/office/powerpoint/2010/main" val="355227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body"/>
          </p:nvPr>
        </p:nvSpPr>
        <p:spPr>
          <a:xfrm>
            <a:off x="679320" y="4714920"/>
            <a:ext cx="5437080" cy="4465440"/>
          </a:xfrm>
          <a:prstGeom prst="rect">
            <a:avLst/>
          </a:prstGeom>
        </p:spPr>
        <p:txBody>
          <a:bodyPr lIns="90000" tIns="45000" rIns="90000" bIns="45000"/>
          <a:lstStyle/>
          <a:p>
            <a:endParaRPr lang="pl-PL" sz="2000" b="0" strike="noStrike" spc="-1" dirty="0">
              <a:latin typeface="Arial"/>
            </a:endParaRPr>
          </a:p>
          <a:p>
            <a:endParaRPr lang="pl-PL" sz="2000" b="0" strike="noStrike" spc="-1" dirty="0">
              <a:latin typeface="Arial"/>
            </a:endParaRPr>
          </a:p>
          <a:p>
            <a:endParaRPr lang="pl-PL" sz="2000" b="0" strike="noStrike" spc="-1" dirty="0">
              <a:latin typeface="Arial"/>
            </a:endParaRPr>
          </a:p>
          <a:p>
            <a:endParaRPr lang="pl-PL" sz="2000" b="0" strike="noStrike" spc="-1" dirty="0">
              <a:latin typeface="Arial"/>
            </a:endParaRPr>
          </a:p>
          <a:p>
            <a:endParaRPr lang="pl-PL" sz="2000" b="0" strike="noStrike" spc="-1" dirty="0">
              <a:latin typeface="Arial"/>
            </a:endParaRPr>
          </a:p>
          <a:p>
            <a:endParaRPr lang="pl-PL" sz="2000" b="0" strike="noStrike" spc="-1" dirty="0">
              <a:latin typeface="Arial"/>
            </a:endParaRPr>
          </a:p>
          <a:p>
            <a:endParaRPr lang="pl-PL" sz="2000" b="0" strike="noStrike" spc="-1" dirty="0">
              <a:latin typeface="Arial"/>
            </a:endParaRPr>
          </a:p>
          <a:p>
            <a:endParaRPr lang="pl-PL" sz="2000" b="0" strike="noStrike" spc="-1" dirty="0">
              <a:latin typeface="Arial"/>
            </a:endParaRPr>
          </a:p>
        </p:txBody>
      </p:sp>
      <p:sp>
        <p:nvSpPr>
          <p:cNvPr id="103" name="CustomShape 2"/>
          <p:cNvSpPr/>
          <p:nvPr/>
        </p:nvSpPr>
        <p:spPr>
          <a:xfrm>
            <a:off x="3849840" y="9428040"/>
            <a:ext cx="2944440" cy="495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fld id="{0B9B894B-DDCE-4004-91BB-0480C1788B0A}" type="slidenum">
              <a:rPr lang="pl-PL" sz="1400" b="0" strike="noStrike" spc="-1">
                <a:solidFill>
                  <a:srgbClr val="1B4528"/>
                </a:solidFill>
                <a:latin typeface="Calibri"/>
                <a:ea typeface="ＭＳ Ｐゴシック"/>
              </a:rPr>
              <a:t>13</a:t>
            </a:fld>
            <a:endParaRPr lang="pl-PL" sz="1400" b="0" strike="noStrike" spc="-1">
              <a:latin typeface="Arial"/>
            </a:endParaRPr>
          </a:p>
        </p:txBody>
      </p:sp>
    </p:spTree>
    <p:extLst>
      <p:ext uri="{BB962C8B-B14F-4D97-AF65-F5344CB8AC3E}">
        <p14:creationId xmlns:p14="http://schemas.microsoft.com/office/powerpoint/2010/main" val="136985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a:extLst>
              <a:ext uri="{FF2B5EF4-FFF2-40B4-BE49-F238E27FC236}">
                <a16:creationId xmlns:a16="http://schemas.microsoft.com/office/drawing/2014/main" id="{1FD1E59D-0F7F-40C7-A943-E88A1C575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a:extLst>
              <a:ext uri="{FF2B5EF4-FFF2-40B4-BE49-F238E27FC236}">
                <a16:creationId xmlns:a16="http://schemas.microsoft.com/office/drawing/2014/main" id="{F5425FEA-6F39-4E91-B3E0-84042D094B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a:ea typeface="ＭＳ Ｐゴシック" panose="020B0600070205080204" pitchFamily="34" charset="-128"/>
            </a:endParaRPr>
          </a:p>
        </p:txBody>
      </p:sp>
      <p:sp>
        <p:nvSpPr>
          <p:cNvPr id="23556" name="Symbol zastępczy numeru slajdu 3">
            <a:extLst>
              <a:ext uri="{FF2B5EF4-FFF2-40B4-BE49-F238E27FC236}">
                <a16:creationId xmlns:a16="http://schemas.microsoft.com/office/drawing/2014/main" id="{AC400957-C155-4386-A6EA-E0C3083632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5B8A4A-63FF-4D04-B8FD-62FC41966B0C}" type="slidenum">
              <a:rPr lang="en-US" altLang="pl-PL" smtClean="0">
                <a:latin typeface="Calibri" panose="020F0502020204030204" pitchFamily="34" charset="0"/>
              </a:rPr>
              <a:pPr/>
              <a:t>15</a:t>
            </a:fld>
            <a:endParaRPr lang="en-US" altLang="pl-PL">
              <a:latin typeface="Calibri" panose="020F0502020204030204" pitchFamily="34" charset="0"/>
            </a:endParaRPr>
          </a:p>
        </p:txBody>
      </p:sp>
    </p:spTree>
    <p:extLst>
      <p:ext uri="{BB962C8B-B14F-4D97-AF65-F5344CB8AC3E}">
        <p14:creationId xmlns:p14="http://schemas.microsoft.com/office/powerpoint/2010/main" val="269500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obrazu slajdu 1">
            <a:extLst>
              <a:ext uri="{FF2B5EF4-FFF2-40B4-BE49-F238E27FC236}">
                <a16:creationId xmlns:a16="http://schemas.microsoft.com/office/drawing/2014/main" id="{1FD1E59D-0F7F-40C7-A943-E88A1C575B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Symbol zastępczy notatek 2">
            <a:extLst>
              <a:ext uri="{FF2B5EF4-FFF2-40B4-BE49-F238E27FC236}">
                <a16:creationId xmlns:a16="http://schemas.microsoft.com/office/drawing/2014/main" id="{F5425FEA-6F39-4E91-B3E0-84042D094B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dirty="0">
              <a:ea typeface="ＭＳ Ｐゴシック" panose="020B0600070205080204" pitchFamily="34" charset="-128"/>
            </a:endParaRPr>
          </a:p>
        </p:txBody>
      </p:sp>
      <p:sp>
        <p:nvSpPr>
          <p:cNvPr id="23556" name="Symbol zastępczy numeru slajdu 3">
            <a:extLst>
              <a:ext uri="{FF2B5EF4-FFF2-40B4-BE49-F238E27FC236}">
                <a16:creationId xmlns:a16="http://schemas.microsoft.com/office/drawing/2014/main" id="{AC400957-C155-4386-A6EA-E0C3083632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5B8A4A-63FF-4D04-B8FD-62FC41966B0C}" type="slidenum">
              <a:rPr lang="en-US" altLang="pl-PL" smtClean="0">
                <a:latin typeface="Calibri" panose="020F0502020204030204" pitchFamily="34" charset="0"/>
              </a:rPr>
              <a:pPr/>
              <a:t>21</a:t>
            </a:fld>
            <a:endParaRPr lang="en-US" altLang="pl-PL">
              <a:latin typeface="Calibri" panose="020F0502020204030204" pitchFamily="34" charset="0"/>
            </a:endParaRPr>
          </a:p>
        </p:txBody>
      </p:sp>
    </p:spTree>
    <p:extLst>
      <p:ext uri="{BB962C8B-B14F-4D97-AF65-F5344CB8AC3E}">
        <p14:creationId xmlns:p14="http://schemas.microsoft.com/office/powerpoint/2010/main" val="651771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2" name="Picture 6" descr="wup04.png">
            <a:extLst>
              <a:ext uri="{FF2B5EF4-FFF2-40B4-BE49-F238E27FC236}">
                <a16:creationId xmlns:a16="http://schemas.microsoft.com/office/drawing/2014/main" id="{302AAF16-EFF0-4AD4-B91D-0443643975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logotyp(claim)_pl.pdf">
            <a:extLst>
              <a:ext uri="{FF2B5EF4-FFF2-40B4-BE49-F238E27FC236}">
                <a16:creationId xmlns:a16="http://schemas.microsoft.com/office/drawing/2014/main" id="{5E7225C4-F02F-40E3-BD8D-5368422F20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79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6" descr="wup04.png">
            <a:extLst>
              <a:ext uri="{FF2B5EF4-FFF2-40B4-BE49-F238E27FC236}">
                <a16:creationId xmlns:a16="http://schemas.microsoft.com/office/drawing/2014/main" id="{89A8418E-2A2E-4410-9AA0-29AC4BB643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typ(claim)_pl.pdf">
            <a:extLst>
              <a:ext uri="{FF2B5EF4-FFF2-40B4-BE49-F238E27FC236}">
                <a16:creationId xmlns:a16="http://schemas.microsoft.com/office/drawing/2014/main" id="{353BA6CC-0CD8-41E5-88D9-E60564B064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pl-PL"/>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7" name="Date Placeholder 4">
            <a:extLst>
              <a:ext uri="{FF2B5EF4-FFF2-40B4-BE49-F238E27FC236}">
                <a16:creationId xmlns:a16="http://schemas.microsoft.com/office/drawing/2014/main" id="{CD5CB5F2-F2FA-4F5D-8EA9-11B3663768FB}"/>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34CFF573-5374-4F19-83E6-2413849834F0}" type="datetime1">
              <a:rPr lang="en-US"/>
              <a:pPr>
                <a:defRPr/>
              </a:pPr>
              <a:t>4/12/2018</a:t>
            </a:fld>
            <a:endParaRPr lang="en-US"/>
          </a:p>
        </p:txBody>
      </p:sp>
      <p:sp>
        <p:nvSpPr>
          <p:cNvPr id="8" name="Footer Placeholder 5">
            <a:extLst>
              <a:ext uri="{FF2B5EF4-FFF2-40B4-BE49-F238E27FC236}">
                <a16:creationId xmlns:a16="http://schemas.microsoft.com/office/drawing/2014/main" id="{213B1EC7-535B-4622-864E-56D6A7F5B1A9}"/>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9" name="Slide Number Placeholder 6">
            <a:extLst>
              <a:ext uri="{FF2B5EF4-FFF2-40B4-BE49-F238E27FC236}">
                <a16:creationId xmlns:a16="http://schemas.microsoft.com/office/drawing/2014/main" id="{3D6BB05A-7352-4960-864E-0D50C1258E8C}"/>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2CC695FC-0E04-47F0-9AB9-5C7955154AD5}" type="slidenum">
              <a:rPr lang="en-US"/>
              <a:pPr>
                <a:defRPr/>
              </a:pPr>
              <a:t>‹#›</a:t>
            </a:fld>
            <a:endParaRPr lang="en-US"/>
          </a:p>
        </p:txBody>
      </p:sp>
    </p:spTree>
    <p:extLst>
      <p:ext uri="{BB962C8B-B14F-4D97-AF65-F5344CB8AC3E}">
        <p14:creationId xmlns:p14="http://schemas.microsoft.com/office/powerpoint/2010/main" val="304217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8236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Tree>
    <p:extLst>
      <p:ext uri="{BB962C8B-B14F-4D97-AF65-F5344CB8AC3E}">
        <p14:creationId xmlns:p14="http://schemas.microsoft.com/office/powerpoint/2010/main" val="579594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629850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Tree>
    <p:extLst>
      <p:ext uri="{BB962C8B-B14F-4D97-AF65-F5344CB8AC3E}">
        <p14:creationId xmlns:p14="http://schemas.microsoft.com/office/powerpoint/2010/main" val="1523726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914400" y="3573463"/>
            <a:ext cx="3660775"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p:cNvSpPr>
            <a:spLocks noGrp="1"/>
          </p:cNvSpPr>
          <p:nvPr>
            <p:ph sz="half" idx="2"/>
          </p:nvPr>
        </p:nvSpPr>
        <p:spPr>
          <a:xfrm>
            <a:off x="4727575" y="3573463"/>
            <a:ext cx="3660775" cy="43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38116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812960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4263776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998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137429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wup04.png">
            <a:extLst>
              <a:ext uri="{FF2B5EF4-FFF2-40B4-BE49-F238E27FC236}">
                <a16:creationId xmlns:a16="http://schemas.microsoft.com/office/drawing/2014/main" id="{3E28D6D7-140E-48B8-A1B0-18DAE49FA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typ(claim)_pl.pdf">
            <a:extLst>
              <a:ext uri="{FF2B5EF4-FFF2-40B4-BE49-F238E27FC236}">
                <a16:creationId xmlns:a16="http://schemas.microsoft.com/office/drawing/2014/main" id="{E7353C45-5CCB-4615-8938-7DD88636D3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pl-P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Click to edit Master subtitle style</a:t>
            </a:r>
            <a:endParaRPr lang="en-US"/>
          </a:p>
        </p:txBody>
      </p:sp>
      <p:sp>
        <p:nvSpPr>
          <p:cNvPr id="6" name="Date Placeholder 3">
            <a:extLst>
              <a:ext uri="{FF2B5EF4-FFF2-40B4-BE49-F238E27FC236}">
                <a16:creationId xmlns:a16="http://schemas.microsoft.com/office/drawing/2014/main" id="{2F645EFC-CFDD-483B-8D78-7F0D18106A6B}"/>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82FC6DA0-7B59-4DBC-A0FB-1C799A9CEFE3}" type="datetime1">
              <a:rPr lang="en-US"/>
              <a:pPr>
                <a:defRPr/>
              </a:pPr>
              <a:t>4/12/2018</a:t>
            </a:fld>
            <a:endParaRPr lang="en-US"/>
          </a:p>
        </p:txBody>
      </p:sp>
      <p:sp>
        <p:nvSpPr>
          <p:cNvPr id="7" name="Footer Placeholder 4">
            <a:extLst>
              <a:ext uri="{FF2B5EF4-FFF2-40B4-BE49-F238E27FC236}">
                <a16:creationId xmlns:a16="http://schemas.microsoft.com/office/drawing/2014/main" id="{5BA8E1EA-863C-4669-B9F3-BF69D1DB38B4}"/>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8" name="Slide Number Placeholder 5">
            <a:extLst>
              <a:ext uri="{FF2B5EF4-FFF2-40B4-BE49-F238E27FC236}">
                <a16:creationId xmlns:a16="http://schemas.microsoft.com/office/drawing/2014/main" id="{7C46D09D-D4F2-4839-94BF-08A6A0E0B28C}"/>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D3D4ECBE-1991-4364-9320-192491A9A36C}" type="slidenum">
              <a:rPr lang="en-US"/>
              <a:pPr>
                <a:defRPr/>
              </a:pPr>
              <a:t>‹#›</a:t>
            </a:fld>
            <a:endParaRPr lang="en-US"/>
          </a:p>
        </p:txBody>
      </p:sp>
    </p:spTree>
    <p:extLst>
      <p:ext uri="{BB962C8B-B14F-4D97-AF65-F5344CB8AC3E}">
        <p14:creationId xmlns:p14="http://schemas.microsoft.com/office/powerpoint/2010/main" val="82701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Tree>
    <p:extLst>
      <p:ext uri="{BB962C8B-B14F-4D97-AF65-F5344CB8AC3E}">
        <p14:creationId xmlns:p14="http://schemas.microsoft.com/office/powerpoint/2010/main" val="953640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34736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9863" y="2276475"/>
            <a:ext cx="1868487" cy="172878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914400" y="2276475"/>
            <a:ext cx="5453063" cy="172878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40261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6" descr="wup04.png">
            <a:extLst>
              <a:ext uri="{FF2B5EF4-FFF2-40B4-BE49-F238E27FC236}">
                <a16:creationId xmlns:a16="http://schemas.microsoft.com/office/drawing/2014/main" id="{DB610BB3-AED2-4E93-8E71-5DBC27F05C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typ(claim)_pl.pdf">
            <a:extLst>
              <a:ext uri="{FF2B5EF4-FFF2-40B4-BE49-F238E27FC236}">
                <a16:creationId xmlns:a16="http://schemas.microsoft.com/office/drawing/2014/main" id="{6B3C3D52-B26C-426E-A987-F6A94681E2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19200"/>
            <a:ext cx="8229600" cy="914400"/>
          </a:xfrm>
        </p:spPr>
        <p:txBody>
          <a:bodyPr/>
          <a:lstStyle/>
          <a:p>
            <a:r>
              <a:rPr lang="pl-PL" dirty="0"/>
              <a:t>Click to edit Master title style</a:t>
            </a:r>
            <a:endParaRPr lang="en-US" dirty="0"/>
          </a:p>
        </p:txBody>
      </p:sp>
      <p:sp>
        <p:nvSpPr>
          <p:cNvPr id="3" name="Content Placeholder 2"/>
          <p:cNvSpPr>
            <a:spLocks noGrp="1"/>
          </p:cNvSpPr>
          <p:nvPr>
            <p:ph idx="1"/>
          </p:nvPr>
        </p:nvSpPr>
        <p:spPr>
          <a:xfrm>
            <a:off x="457200" y="2286000"/>
            <a:ext cx="8229600" cy="3657599"/>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6" name="Date Placeholder 3">
            <a:extLst>
              <a:ext uri="{FF2B5EF4-FFF2-40B4-BE49-F238E27FC236}">
                <a16:creationId xmlns:a16="http://schemas.microsoft.com/office/drawing/2014/main" id="{F895A1A6-127D-4FD5-A5E0-6E3A49162F90}"/>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7EBCD1A5-D5FE-472F-B34F-D2C8A0B0560C}" type="datetime1">
              <a:rPr lang="en-US"/>
              <a:pPr>
                <a:defRPr/>
              </a:pPr>
              <a:t>4/12/2018</a:t>
            </a:fld>
            <a:endParaRPr lang="en-US"/>
          </a:p>
        </p:txBody>
      </p:sp>
      <p:sp>
        <p:nvSpPr>
          <p:cNvPr id="7" name="Footer Placeholder 4">
            <a:extLst>
              <a:ext uri="{FF2B5EF4-FFF2-40B4-BE49-F238E27FC236}">
                <a16:creationId xmlns:a16="http://schemas.microsoft.com/office/drawing/2014/main" id="{7883D2E4-A75B-4A7B-ABF8-98C3885A4ED1}"/>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8" name="Slide Number Placeholder 5">
            <a:extLst>
              <a:ext uri="{FF2B5EF4-FFF2-40B4-BE49-F238E27FC236}">
                <a16:creationId xmlns:a16="http://schemas.microsoft.com/office/drawing/2014/main" id="{7965306F-51BE-4C25-98A6-F8EBD31CE700}"/>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57EFAA1D-A839-4A6D-8D3D-452E811708CC}" type="slidenum">
              <a:rPr lang="en-US"/>
              <a:pPr>
                <a:defRPr/>
              </a:pPr>
              <a:t>‹#›</a:t>
            </a:fld>
            <a:endParaRPr lang="en-US"/>
          </a:p>
        </p:txBody>
      </p:sp>
    </p:spTree>
    <p:extLst>
      <p:ext uri="{BB962C8B-B14F-4D97-AF65-F5344CB8AC3E}">
        <p14:creationId xmlns:p14="http://schemas.microsoft.com/office/powerpoint/2010/main" val="88073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6" descr="wup04.png">
            <a:extLst>
              <a:ext uri="{FF2B5EF4-FFF2-40B4-BE49-F238E27FC236}">
                <a16:creationId xmlns:a16="http://schemas.microsoft.com/office/drawing/2014/main" id="{158E7596-9027-4F49-9708-093916FBF0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typ(claim)_pl.pdf">
            <a:extLst>
              <a:ext uri="{FF2B5EF4-FFF2-40B4-BE49-F238E27FC236}">
                <a16:creationId xmlns:a16="http://schemas.microsoft.com/office/drawing/2014/main" id="{F52F5EB7-699B-4689-A458-EF1A05DF961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pl-P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Click to edit Master text styles</a:t>
            </a:r>
          </a:p>
        </p:txBody>
      </p:sp>
      <p:sp>
        <p:nvSpPr>
          <p:cNvPr id="6" name="Date Placeholder 3">
            <a:extLst>
              <a:ext uri="{FF2B5EF4-FFF2-40B4-BE49-F238E27FC236}">
                <a16:creationId xmlns:a16="http://schemas.microsoft.com/office/drawing/2014/main" id="{AD34E5D8-A4E2-43C9-87D2-9F2B2B187F1B}"/>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EDA0B6A7-7802-42DC-A73B-A3D99E64F6E6}" type="datetime1">
              <a:rPr lang="en-US"/>
              <a:pPr>
                <a:defRPr/>
              </a:pPr>
              <a:t>4/12/2018</a:t>
            </a:fld>
            <a:endParaRPr lang="en-US"/>
          </a:p>
        </p:txBody>
      </p:sp>
      <p:sp>
        <p:nvSpPr>
          <p:cNvPr id="7" name="Footer Placeholder 4">
            <a:extLst>
              <a:ext uri="{FF2B5EF4-FFF2-40B4-BE49-F238E27FC236}">
                <a16:creationId xmlns:a16="http://schemas.microsoft.com/office/drawing/2014/main" id="{5616AB36-83AA-46A4-9016-0570C54F9EF5}"/>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8" name="Slide Number Placeholder 5">
            <a:extLst>
              <a:ext uri="{FF2B5EF4-FFF2-40B4-BE49-F238E27FC236}">
                <a16:creationId xmlns:a16="http://schemas.microsoft.com/office/drawing/2014/main" id="{B1E37DEB-70FC-4EC9-9306-9BFD5DE32288}"/>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30A5F270-AC9E-4C9D-B9AA-63D17C3568B1}" type="slidenum">
              <a:rPr lang="en-US"/>
              <a:pPr>
                <a:defRPr/>
              </a:pPr>
              <a:t>‹#›</a:t>
            </a:fld>
            <a:endParaRPr lang="en-US"/>
          </a:p>
        </p:txBody>
      </p:sp>
    </p:spTree>
    <p:extLst>
      <p:ext uri="{BB962C8B-B14F-4D97-AF65-F5344CB8AC3E}">
        <p14:creationId xmlns:p14="http://schemas.microsoft.com/office/powerpoint/2010/main" val="416388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6" descr="wup04.png">
            <a:extLst>
              <a:ext uri="{FF2B5EF4-FFF2-40B4-BE49-F238E27FC236}">
                <a16:creationId xmlns:a16="http://schemas.microsoft.com/office/drawing/2014/main" id="{5D5D159E-ACE0-4E69-ABB4-66DAAE388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typ(claim)_pl.pdf">
            <a:extLst>
              <a:ext uri="{FF2B5EF4-FFF2-40B4-BE49-F238E27FC236}">
                <a16:creationId xmlns:a16="http://schemas.microsoft.com/office/drawing/2014/main" id="{E5224D0A-683C-42B1-BE69-CBFA6CBB980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19200"/>
            <a:ext cx="8229600" cy="914400"/>
          </a:xfrm>
        </p:spPr>
        <p:txBody>
          <a:bodyPr/>
          <a:lstStyle/>
          <a:p>
            <a:r>
              <a:rPr lang="pl-PL" dirty="0"/>
              <a:t>Click to edit Master title style</a:t>
            </a:r>
            <a:endParaRPr lang="en-US" dirty="0"/>
          </a:p>
        </p:txBody>
      </p:sp>
      <p:sp>
        <p:nvSpPr>
          <p:cNvPr id="3" name="Content Placeholder 2"/>
          <p:cNvSpPr>
            <a:spLocks noGrp="1"/>
          </p:cNvSpPr>
          <p:nvPr>
            <p:ph sz="half" idx="1"/>
          </p:nvPr>
        </p:nvSpPr>
        <p:spPr>
          <a:xfrm>
            <a:off x="457200" y="22860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4648200" y="22860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7" name="Date Placeholder 4">
            <a:extLst>
              <a:ext uri="{FF2B5EF4-FFF2-40B4-BE49-F238E27FC236}">
                <a16:creationId xmlns:a16="http://schemas.microsoft.com/office/drawing/2014/main" id="{CF89D44C-DF20-46E7-A797-3B07ED89F6DD}"/>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22EB3B50-328E-4FAD-90D1-2B3E3D467A89}" type="datetime1">
              <a:rPr lang="en-US"/>
              <a:pPr>
                <a:defRPr/>
              </a:pPr>
              <a:t>4/12/2018</a:t>
            </a:fld>
            <a:endParaRPr lang="en-US"/>
          </a:p>
        </p:txBody>
      </p:sp>
      <p:sp>
        <p:nvSpPr>
          <p:cNvPr id="8" name="Footer Placeholder 5">
            <a:extLst>
              <a:ext uri="{FF2B5EF4-FFF2-40B4-BE49-F238E27FC236}">
                <a16:creationId xmlns:a16="http://schemas.microsoft.com/office/drawing/2014/main" id="{0E800930-3134-4BF2-8734-799D6BE555FB}"/>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9" name="Slide Number Placeholder 6">
            <a:extLst>
              <a:ext uri="{FF2B5EF4-FFF2-40B4-BE49-F238E27FC236}">
                <a16:creationId xmlns:a16="http://schemas.microsoft.com/office/drawing/2014/main" id="{BBC439FF-FED9-4373-9DB8-ABAF5559C5B5}"/>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55C6BC5B-F83E-4D21-A581-CAA801346A74}" type="slidenum">
              <a:rPr lang="en-US"/>
              <a:pPr>
                <a:defRPr/>
              </a:pPr>
              <a:t>‹#›</a:t>
            </a:fld>
            <a:endParaRPr lang="en-US"/>
          </a:p>
        </p:txBody>
      </p:sp>
    </p:spTree>
    <p:extLst>
      <p:ext uri="{BB962C8B-B14F-4D97-AF65-F5344CB8AC3E}">
        <p14:creationId xmlns:p14="http://schemas.microsoft.com/office/powerpoint/2010/main" val="301327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6" descr="wup04.png">
            <a:extLst>
              <a:ext uri="{FF2B5EF4-FFF2-40B4-BE49-F238E27FC236}">
                <a16:creationId xmlns:a16="http://schemas.microsoft.com/office/drawing/2014/main" id="{CB2C10DF-7BDC-4303-805A-2E9670FBF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gotyp(claim)_pl.pdf">
            <a:extLst>
              <a:ext uri="{FF2B5EF4-FFF2-40B4-BE49-F238E27FC236}">
                <a16:creationId xmlns:a16="http://schemas.microsoft.com/office/drawing/2014/main" id="{623AF74E-54C4-4F9A-A067-25C3838CC2F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190095"/>
            <a:ext cx="8229600" cy="791105"/>
          </a:xfrm>
        </p:spPr>
        <p:txBody>
          <a:bodyPr/>
          <a:lstStyle>
            <a:lvl1pPr>
              <a:defRPr/>
            </a:lvl1pPr>
          </a:lstStyle>
          <a:p>
            <a:r>
              <a:rPr lang="pl-PL" dirty="0"/>
              <a:t>Click to edit Master title style</a:t>
            </a:r>
            <a:endParaRPr lang="en-US" dirty="0"/>
          </a:p>
        </p:txBody>
      </p:sp>
      <p:sp>
        <p:nvSpPr>
          <p:cNvPr id="3" name="Text Placeholder 2"/>
          <p:cNvSpPr>
            <a:spLocks noGrp="1"/>
          </p:cNvSpPr>
          <p:nvPr>
            <p:ph type="body" idx="1"/>
          </p:nvPr>
        </p:nvSpPr>
        <p:spPr>
          <a:xfrm>
            <a:off x="457200" y="2087127"/>
            <a:ext cx="4040188" cy="5798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4" name="Content Placeholder 3"/>
          <p:cNvSpPr>
            <a:spLocks noGrp="1"/>
          </p:cNvSpPr>
          <p:nvPr>
            <p:ph sz="half" idx="2"/>
          </p:nvPr>
        </p:nvSpPr>
        <p:spPr>
          <a:xfrm>
            <a:off x="457200" y="2667000"/>
            <a:ext cx="4040188"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Text Placeholder 4"/>
          <p:cNvSpPr>
            <a:spLocks noGrp="1"/>
          </p:cNvSpPr>
          <p:nvPr>
            <p:ph type="body" sz="quarter" idx="3"/>
          </p:nvPr>
        </p:nvSpPr>
        <p:spPr>
          <a:xfrm>
            <a:off x="4645025" y="2087127"/>
            <a:ext cx="4041775" cy="5798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Click to edit Master text styles</a:t>
            </a:r>
          </a:p>
        </p:txBody>
      </p:sp>
      <p:sp>
        <p:nvSpPr>
          <p:cNvPr id="6" name="Content Placeholder 5"/>
          <p:cNvSpPr>
            <a:spLocks noGrp="1"/>
          </p:cNvSpPr>
          <p:nvPr>
            <p:ph sz="quarter" idx="4"/>
          </p:nvPr>
        </p:nvSpPr>
        <p:spPr>
          <a:xfrm>
            <a:off x="4645025" y="2667000"/>
            <a:ext cx="4041775" cy="3352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9" name="Date Placeholder 6">
            <a:extLst>
              <a:ext uri="{FF2B5EF4-FFF2-40B4-BE49-F238E27FC236}">
                <a16:creationId xmlns:a16="http://schemas.microsoft.com/office/drawing/2014/main" id="{DF99BC69-6573-4891-A885-3E545A718C17}"/>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93F987C7-6B69-442C-9DB4-A3EA96C9DF7C}" type="datetime1">
              <a:rPr lang="en-US"/>
              <a:pPr>
                <a:defRPr/>
              </a:pPr>
              <a:t>4/12/2018</a:t>
            </a:fld>
            <a:endParaRPr lang="en-US"/>
          </a:p>
        </p:txBody>
      </p:sp>
      <p:sp>
        <p:nvSpPr>
          <p:cNvPr id="10" name="Footer Placeholder 7">
            <a:extLst>
              <a:ext uri="{FF2B5EF4-FFF2-40B4-BE49-F238E27FC236}">
                <a16:creationId xmlns:a16="http://schemas.microsoft.com/office/drawing/2014/main" id="{2C10778D-B65A-4447-B28D-499E99D730EF}"/>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11" name="Slide Number Placeholder 8">
            <a:extLst>
              <a:ext uri="{FF2B5EF4-FFF2-40B4-BE49-F238E27FC236}">
                <a16:creationId xmlns:a16="http://schemas.microsoft.com/office/drawing/2014/main" id="{65F14C6F-08A3-4BE0-80BA-DB5CD4FA0BDA}"/>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2AE697FA-AE98-47F7-8003-CDA7A6165710}" type="slidenum">
              <a:rPr lang="en-US"/>
              <a:pPr>
                <a:defRPr/>
              </a:pPr>
              <a:t>‹#›</a:t>
            </a:fld>
            <a:endParaRPr lang="en-US"/>
          </a:p>
        </p:txBody>
      </p:sp>
    </p:spTree>
    <p:extLst>
      <p:ext uri="{BB962C8B-B14F-4D97-AF65-F5344CB8AC3E}">
        <p14:creationId xmlns:p14="http://schemas.microsoft.com/office/powerpoint/2010/main" val="7784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6" descr="wup04.png">
            <a:extLst>
              <a:ext uri="{FF2B5EF4-FFF2-40B4-BE49-F238E27FC236}">
                <a16:creationId xmlns:a16="http://schemas.microsoft.com/office/drawing/2014/main" id="{88D951AB-40D2-4962-A846-E4FA024CD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logotyp(claim)_pl.pdf">
            <a:extLst>
              <a:ext uri="{FF2B5EF4-FFF2-40B4-BE49-F238E27FC236}">
                <a16:creationId xmlns:a16="http://schemas.microsoft.com/office/drawing/2014/main" id="{303FCA64-0318-4AC2-9B40-55C53AE337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95400"/>
            <a:ext cx="8229600" cy="1143000"/>
          </a:xfrm>
        </p:spPr>
        <p:txBody>
          <a:bodyPr/>
          <a:lstStyle/>
          <a:p>
            <a:r>
              <a:rPr lang="pl-PL" dirty="0"/>
              <a:t>Click to edit Master title style</a:t>
            </a:r>
            <a:endParaRPr lang="en-US" dirty="0"/>
          </a:p>
        </p:txBody>
      </p:sp>
      <p:sp>
        <p:nvSpPr>
          <p:cNvPr id="5" name="Date Placeholder 2">
            <a:extLst>
              <a:ext uri="{FF2B5EF4-FFF2-40B4-BE49-F238E27FC236}">
                <a16:creationId xmlns:a16="http://schemas.microsoft.com/office/drawing/2014/main" id="{4D132CCF-1E3A-4F59-B1E7-4184BDC576FB}"/>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12D3B4E5-68D5-48C8-B098-D8C859B2CE73}" type="datetime1">
              <a:rPr lang="en-US"/>
              <a:pPr>
                <a:defRPr/>
              </a:pPr>
              <a:t>4/12/2018</a:t>
            </a:fld>
            <a:endParaRPr lang="en-US"/>
          </a:p>
        </p:txBody>
      </p:sp>
      <p:sp>
        <p:nvSpPr>
          <p:cNvPr id="6" name="Footer Placeholder 3">
            <a:extLst>
              <a:ext uri="{FF2B5EF4-FFF2-40B4-BE49-F238E27FC236}">
                <a16:creationId xmlns:a16="http://schemas.microsoft.com/office/drawing/2014/main" id="{DAC3567E-79D7-4E3B-9AC6-3211DE764462}"/>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7" name="Slide Number Placeholder 4">
            <a:extLst>
              <a:ext uri="{FF2B5EF4-FFF2-40B4-BE49-F238E27FC236}">
                <a16:creationId xmlns:a16="http://schemas.microsoft.com/office/drawing/2014/main" id="{7635F171-E388-4032-8ADF-9978A14FC57E}"/>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AB9C9059-0BAE-4FB4-A1A6-51394A808B45}" type="slidenum">
              <a:rPr lang="en-US"/>
              <a:pPr>
                <a:defRPr/>
              </a:pPr>
              <a:t>‹#›</a:t>
            </a:fld>
            <a:endParaRPr lang="en-US"/>
          </a:p>
        </p:txBody>
      </p:sp>
    </p:spTree>
    <p:extLst>
      <p:ext uri="{BB962C8B-B14F-4D97-AF65-F5344CB8AC3E}">
        <p14:creationId xmlns:p14="http://schemas.microsoft.com/office/powerpoint/2010/main" val="376844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6" descr="wup04.png">
            <a:extLst>
              <a:ext uri="{FF2B5EF4-FFF2-40B4-BE49-F238E27FC236}">
                <a16:creationId xmlns:a16="http://schemas.microsoft.com/office/drawing/2014/main" id="{85182679-BED9-4471-89EE-4613FE592D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logotyp(claim)_pl.pdf">
            <a:extLst>
              <a:ext uri="{FF2B5EF4-FFF2-40B4-BE49-F238E27FC236}">
                <a16:creationId xmlns:a16="http://schemas.microsoft.com/office/drawing/2014/main" id="{E2554CB9-6A40-4715-9EA3-716EB9F4863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DA6D5026-549C-4B1E-AB17-01592ABE0168}"/>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6C09D4D1-A65D-48C4-BB50-0BBEBFD06A1E}" type="datetime1">
              <a:rPr lang="en-US"/>
              <a:pPr>
                <a:defRPr/>
              </a:pPr>
              <a:t>4/12/2018</a:t>
            </a:fld>
            <a:endParaRPr lang="en-US"/>
          </a:p>
        </p:txBody>
      </p:sp>
      <p:sp>
        <p:nvSpPr>
          <p:cNvPr id="5" name="Footer Placeholder 2">
            <a:extLst>
              <a:ext uri="{FF2B5EF4-FFF2-40B4-BE49-F238E27FC236}">
                <a16:creationId xmlns:a16="http://schemas.microsoft.com/office/drawing/2014/main" id="{0FB2A667-4A7A-4724-9772-DB76F8B0DB3F}"/>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6" name="Slide Number Placeholder 3">
            <a:extLst>
              <a:ext uri="{FF2B5EF4-FFF2-40B4-BE49-F238E27FC236}">
                <a16:creationId xmlns:a16="http://schemas.microsoft.com/office/drawing/2014/main" id="{5454AAF9-C808-42FA-99D2-4F79D7306B0E}"/>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437501C6-B0F2-4CB1-A803-7E8A80BF35EA}" type="slidenum">
              <a:rPr lang="en-US"/>
              <a:pPr>
                <a:defRPr/>
              </a:pPr>
              <a:t>‹#›</a:t>
            </a:fld>
            <a:endParaRPr lang="en-US"/>
          </a:p>
        </p:txBody>
      </p:sp>
    </p:spTree>
    <p:extLst>
      <p:ext uri="{BB962C8B-B14F-4D97-AF65-F5344CB8AC3E}">
        <p14:creationId xmlns:p14="http://schemas.microsoft.com/office/powerpoint/2010/main" val="293733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6" descr="wup04.png">
            <a:extLst>
              <a:ext uri="{FF2B5EF4-FFF2-40B4-BE49-F238E27FC236}">
                <a16:creationId xmlns:a16="http://schemas.microsoft.com/office/drawing/2014/main" id="{E8287F7D-06A5-41DA-A8CC-EEECEC40DE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typ(claim)_pl.pdf">
            <a:extLst>
              <a:ext uri="{FF2B5EF4-FFF2-40B4-BE49-F238E27FC236}">
                <a16:creationId xmlns:a16="http://schemas.microsoft.com/office/drawing/2014/main" id="{26B4DD21-4A79-4F21-B8A8-56E2B21B881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1295400"/>
            <a:ext cx="3008313" cy="1162050"/>
          </a:xfrm>
        </p:spPr>
        <p:txBody>
          <a:bodyPr anchor="b"/>
          <a:lstStyle>
            <a:lvl1pPr algn="l">
              <a:defRPr sz="2000" b="1"/>
            </a:lvl1pPr>
          </a:lstStyle>
          <a:p>
            <a:r>
              <a:rPr lang="pl-PL"/>
              <a:t>Click to edit Master title style</a:t>
            </a:r>
            <a:endParaRPr lang="en-US"/>
          </a:p>
        </p:txBody>
      </p:sp>
      <p:sp>
        <p:nvSpPr>
          <p:cNvPr id="3" name="Content Placeholder 2"/>
          <p:cNvSpPr>
            <a:spLocks noGrp="1"/>
          </p:cNvSpPr>
          <p:nvPr>
            <p:ph idx="1"/>
          </p:nvPr>
        </p:nvSpPr>
        <p:spPr>
          <a:xfrm>
            <a:off x="3575050" y="1295401"/>
            <a:ext cx="5111750" cy="4648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Text Placeholder 3"/>
          <p:cNvSpPr>
            <a:spLocks noGrp="1"/>
          </p:cNvSpPr>
          <p:nvPr>
            <p:ph type="body" sz="half" idx="2"/>
          </p:nvPr>
        </p:nvSpPr>
        <p:spPr>
          <a:xfrm>
            <a:off x="457200" y="2457451"/>
            <a:ext cx="3008313" cy="3486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Click to edit Master text styles</a:t>
            </a:r>
          </a:p>
        </p:txBody>
      </p:sp>
      <p:sp>
        <p:nvSpPr>
          <p:cNvPr id="7" name="Date Placeholder 4">
            <a:extLst>
              <a:ext uri="{FF2B5EF4-FFF2-40B4-BE49-F238E27FC236}">
                <a16:creationId xmlns:a16="http://schemas.microsoft.com/office/drawing/2014/main" id="{E4B9F055-A776-4BCF-801E-D5202DDC0BAA}"/>
              </a:ext>
            </a:extLst>
          </p:cNvPr>
          <p:cNvSpPr>
            <a:spLocks noGrp="1"/>
          </p:cNvSpPr>
          <p:nvPr>
            <p:ph type="dt" sz="half" idx="10"/>
          </p:nvPr>
        </p:nvSpPr>
        <p:spPr>
          <a:xfrm>
            <a:off x="457200" y="6173788"/>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948D"/>
                </a:solidFill>
                <a:latin typeface="Arial" charset="0"/>
                <a:ea typeface="ＭＳ Ｐゴシック" charset="-128"/>
              </a:defRPr>
            </a:lvl1pPr>
          </a:lstStyle>
          <a:p>
            <a:pPr>
              <a:defRPr/>
            </a:pPr>
            <a:fld id="{F77469AE-D661-4263-8123-476F53065792}" type="datetime1">
              <a:rPr lang="en-US"/>
              <a:pPr>
                <a:defRPr/>
              </a:pPr>
              <a:t>4/12/2018</a:t>
            </a:fld>
            <a:endParaRPr lang="en-US"/>
          </a:p>
        </p:txBody>
      </p:sp>
      <p:sp>
        <p:nvSpPr>
          <p:cNvPr id="8" name="Footer Placeholder 5">
            <a:extLst>
              <a:ext uri="{FF2B5EF4-FFF2-40B4-BE49-F238E27FC236}">
                <a16:creationId xmlns:a16="http://schemas.microsoft.com/office/drawing/2014/main" id="{27DDD893-617A-4A12-9863-B6523996F97A}"/>
              </a:ext>
            </a:extLst>
          </p:cNvPr>
          <p:cNvSpPr>
            <a:spLocks noGrp="1"/>
          </p:cNvSpPr>
          <p:nvPr>
            <p:ph type="ftr" sz="quarter" idx="11"/>
          </p:nvPr>
        </p:nvSpPr>
        <p:spPr>
          <a:xfrm>
            <a:off x="3124200" y="6173788"/>
            <a:ext cx="2895600" cy="365125"/>
          </a:xfrm>
        </p:spPr>
        <p:txBody>
          <a:bodyPr/>
          <a:lstStyle>
            <a:lvl1pPr>
              <a:defRPr/>
            </a:lvl1pPr>
          </a:lstStyle>
          <a:p>
            <a:pPr>
              <a:defRPr/>
            </a:pPr>
            <a:endParaRPr lang="pl-PL"/>
          </a:p>
        </p:txBody>
      </p:sp>
      <p:sp>
        <p:nvSpPr>
          <p:cNvPr id="9" name="Slide Number Placeholder 6">
            <a:extLst>
              <a:ext uri="{FF2B5EF4-FFF2-40B4-BE49-F238E27FC236}">
                <a16:creationId xmlns:a16="http://schemas.microsoft.com/office/drawing/2014/main" id="{8EE0FDD3-F2BF-4945-9BEC-88C026CE127A}"/>
              </a:ext>
            </a:extLst>
          </p:cNvPr>
          <p:cNvSpPr>
            <a:spLocks noGrp="1"/>
          </p:cNvSpPr>
          <p:nvPr>
            <p:ph type="sldNum" sz="quarter" idx="12"/>
          </p:nvPr>
        </p:nvSpPr>
        <p:spPr>
          <a:xfrm>
            <a:off x="6553200" y="6173788"/>
            <a:ext cx="2133600" cy="365125"/>
          </a:xfrm>
        </p:spPr>
        <p:txBody>
          <a:bodyPr/>
          <a:lstStyle>
            <a:lvl1pPr>
              <a:defRPr>
                <a:solidFill>
                  <a:srgbClr val="F79646"/>
                </a:solidFill>
              </a:defRPr>
            </a:lvl1pPr>
          </a:lstStyle>
          <a:p>
            <a:pPr>
              <a:defRPr/>
            </a:pPr>
            <a:fld id="{9865453B-7CFA-4BC6-8777-EF8F8C1F0CB1}" type="slidenum">
              <a:rPr lang="en-US"/>
              <a:pPr>
                <a:defRPr/>
              </a:pPr>
              <a:t>‹#›</a:t>
            </a:fld>
            <a:endParaRPr lang="en-US"/>
          </a:p>
        </p:txBody>
      </p:sp>
    </p:spTree>
    <p:extLst>
      <p:ext uri="{BB962C8B-B14F-4D97-AF65-F5344CB8AC3E}">
        <p14:creationId xmlns:p14="http://schemas.microsoft.com/office/powerpoint/2010/main" val="309758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57F3FC8-D48C-4943-8D8F-196ABE95DB0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B948D"/>
                </a:solidFill>
                <a:latin typeface="Arial" pitchFamily="34" charset="0"/>
                <a:ea typeface="ＭＳ Ｐゴシック"/>
                <a:cs typeface="ＭＳ Ｐゴシック"/>
              </a:defRPr>
            </a:lvl1pPr>
          </a:lstStyle>
          <a:p>
            <a:pPr>
              <a:defRPr/>
            </a:pPr>
            <a:endParaRPr lang="pl-PL"/>
          </a:p>
        </p:txBody>
      </p:sp>
      <p:sp>
        <p:nvSpPr>
          <p:cNvPr id="6" name="Slide Number Placeholder 5">
            <a:extLst>
              <a:ext uri="{FF2B5EF4-FFF2-40B4-BE49-F238E27FC236}">
                <a16:creationId xmlns:a16="http://schemas.microsoft.com/office/drawing/2014/main" id="{7EC933B3-B685-4F1C-A54A-A429BCD7304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948D"/>
                </a:solidFill>
                <a:latin typeface="Arial" charset="0"/>
                <a:ea typeface="ＭＳ Ｐゴシック" charset="-128"/>
              </a:defRPr>
            </a:lvl1pPr>
          </a:lstStyle>
          <a:p>
            <a:pPr>
              <a:defRPr/>
            </a:pPr>
            <a:fld id="{DCAEA21A-AF51-410F-92F2-D146013F3D33}" type="slidenum">
              <a:rPr lang="en-US"/>
              <a:pPr>
                <a:defRPr/>
              </a:pPr>
              <a:t>‹#›</a:t>
            </a:fld>
            <a:endParaRPr lang="en-US"/>
          </a:p>
        </p:txBody>
      </p:sp>
      <p:pic>
        <p:nvPicPr>
          <p:cNvPr id="1028" name="Picture 6" descr="wup04.png">
            <a:extLst>
              <a:ext uri="{FF2B5EF4-FFF2-40B4-BE49-F238E27FC236}">
                <a16:creationId xmlns:a16="http://schemas.microsoft.com/office/drawing/2014/main" id="{8158112A-D44C-46DB-81C1-D75B82AB47EB}"/>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logotyp(claim)_pl.pdf">
            <a:extLst>
              <a:ext uri="{FF2B5EF4-FFF2-40B4-BE49-F238E27FC236}">
                <a16:creationId xmlns:a16="http://schemas.microsoft.com/office/drawing/2014/main" id="{F119AD3E-2E29-4A76-929E-35276F22AF6E}"/>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4" r:id="rId1"/>
    <p:sldLayoutId id="2147484245" r:id="rId2"/>
    <p:sldLayoutId id="2147484246" r:id="rId3"/>
    <p:sldLayoutId id="2147484247" r:id="rId4"/>
    <p:sldLayoutId id="2147484248" r:id="rId5"/>
    <p:sldLayoutId id="2147484249" r:id="rId6"/>
    <p:sldLayoutId id="2147484250" r:id="rId7"/>
    <p:sldLayoutId id="2147484251" r:id="rId8"/>
    <p:sldLayoutId id="2147484252" r:id="rId9"/>
    <p:sldLayoutId id="2147484253"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wup02.png">
            <a:extLst>
              <a:ext uri="{FF2B5EF4-FFF2-40B4-BE49-F238E27FC236}">
                <a16:creationId xmlns:a16="http://schemas.microsoft.com/office/drawing/2014/main" id="{F7F046C6-558E-4120-8DE1-220E5CC6643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logotyp(claim)_pl.pdf">
            <a:extLst>
              <a:ext uri="{FF2B5EF4-FFF2-40B4-BE49-F238E27FC236}">
                <a16:creationId xmlns:a16="http://schemas.microsoft.com/office/drawing/2014/main" id="{AFD81611-EBCF-4177-B19F-47C034F88D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wup03.png">
            <a:extLst>
              <a:ext uri="{FF2B5EF4-FFF2-40B4-BE49-F238E27FC236}">
                <a16:creationId xmlns:a16="http://schemas.microsoft.com/office/drawing/2014/main" id="{214F9339-38C5-404A-8021-F3A180F3A8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logotyp(claim)_pl.pdf">
            <a:extLst>
              <a:ext uri="{FF2B5EF4-FFF2-40B4-BE49-F238E27FC236}">
                <a16:creationId xmlns:a16="http://schemas.microsoft.com/office/drawing/2014/main" id="{4CC874A4-AC56-42F6-85A1-718824309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72400" y="587375"/>
            <a:ext cx="122078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9" descr="PracPR_rok_tlo1">
            <a:extLst>
              <a:ext uri="{FF2B5EF4-FFF2-40B4-BE49-F238E27FC236}">
                <a16:creationId xmlns:a16="http://schemas.microsoft.com/office/drawing/2014/main" id="{FDB4A169-F39F-47CF-9CCF-62F82C18EA6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91A1FD92-4638-4E44-9477-1402E08A4D86}"/>
              </a:ext>
            </a:extLst>
          </p:cNvPr>
          <p:cNvSpPr>
            <a:spLocks noGrp="1" noChangeArrowheads="1"/>
          </p:cNvSpPr>
          <p:nvPr>
            <p:ph type="title"/>
          </p:nvPr>
        </p:nvSpPr>
        <p:spPr bwMode="auto">
          <a:xfrm>
            <a:off x="914400" y="2276475"/>
            <a:ext cx="7473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4100" name="Rectangle 3">
            <a:extLst>
              <a:ext uri="{FF2B5EF4-FFF2-40B4-BE49-F238E27FC236}">
                <a16:creationId xmlns:a16="http://schemas.microsoft.com/office/drawing/2014/main" id="{19108BD6-79E7-456A-933C-5496B66C96E3}"/>
              </a:ext>
            </a:extLst>
          </p:cNvPr>
          <p:cNvSpPr>
            <a:spLocks noGrp="1" noChangeArrowheads="1"/>
          </p:cNvSpPr>
          <p:nvPr>
            <p:ph type="body" idx="1"/>
          </p:nvPr>
        </p:nvSpPr>
        <p:spPr bwMode="auto">
          <a:xfrm>
            <a:off x="914400" y="3573463"/>
            <a:ext cx="74739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 wzorca podtytułu</a:t>
            </a:r>
          </a:p>
        </p:txBody>
      </p:sp>
      <p:sp>
        <p:nvSpPr>
          <p:cNvPr id="4101" name="Line 15">
            <a:extLst>
              <a:ext uri="{FF2B5EF4-FFF2-40B4-BE49-F238E27FC236}">
                <a16:creationId xmlns:a16="http://schemas.microsoft.com/office/drawing/2014/main" id="{163CCC47-2A8F-4F86-9047-EDA18126B919}"/>
              </a:ext>
            </a:extLst>
          </p:cNvPr>
          <p:cNvSpPr>
            <a:spLocks noChangeShapeType="1"/>
          </p:cNvSpPr>
          <p:nvPr/>
        </p:nvSpPr>
        <p:spPr bwMode="auto">
          <a:xfrm>
            <a:off x="936625" y="4149725"/>
            <a:ext cx="49672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a:lstStyle/>
          <a:p>
            <a:endParaRPr lang="pl-PL"/>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l" rtl="0" eaLnBrk="0" fontAlgn="base" hangingPunct="0">
        <a:spcBef>
          <a:spcPct val="0"/>
        </a:spcBef>
        <a:spcAft>
          <a:spcPct val="0"/>
        </a:spcAft>
        <a:defRPr sz="3600" b="1">
          <a:solidFill>
            <a:srgbClr val="4B4B4B"/>
          </a:solidFill>
          <a:latin typeface="+mj-lt"/>
          <a:ea typeface="+mj-ea"/>
          <a:cs typeface="+mj-cs"/>
        </a:defRPr>
      </a:lvl1pPr>
      <a:lvl2pPr algn="l" rtl="0" eaLnBrk="0" fontAlgn="base" hangingPunct="0">
        <a:spcBef>
          <a:spcPct val="0"/>
        </a:spcBef>
        <a:spcAft>
          <a:spcPct val="0"/>
        </a:spcAft>
        <a:defRPr sz="3600" b="1">
          <a:solidFill>
            <a:srgbClr val="4B4B4B"/>
          </a:solidFill>
          <a:latin typeface="Helvetica" pitchFamily="34" charset="0"/>
        </a:defRPr>
      </a:lvl2pPr>
      <a:lvl3pPr algn="l" rtl="0" eaLnBrk="0" fontAlgn="base" hangingPunct="0">
        <a:spcBef>
          <a:spcPct val="0"/>
        </a:spcBef>
        <a:spcAft>
          <a:spcPct val="0"/>
        </a:spcAft>
        <a:defRPr sz="3600" b="1">
          <a:solidFill>
            <a:srgbClr val="4B4B4B"/>
          </a:solidFill>
          <a:latin typeface="Helvetica" pitchFamily="34" charset="0"/>
        </a:defRPr>
      </a:lvl3pPr>
      <a:lvl4pPr algn="l" rtl="0" eaLnBrk="0" fontAlgn="base" hangingPunct="0">
        <a:spcBef>
          <a:spcPct val="0"/>
        </a:spcBef>
        <a:spcAft>
          <a:spcPct val="0"/>
        </a:spcAft>
        <a:defRPr sz="3600" b="1">
          <a:solidFill>
            <a:srgbClr val="4B4B4B"/>
          </a:solidFill>
          <a:latin typeface="Helvetica" pitchFamily="34" charset="0"/>
        </a:defRPr>
      </a:lvl4pPr>
      <a:lvl5pPr algn="l" rtl="0" eaLnBrk="0" fontAlgn="base" hangingPunct="0">
        <a:spcBef>
          <a:spcPct val="0"/>
        </a:spcBef>
        <a:spcAft>
          <a:spcPct val="0"/>
        </a:spcAft>
        <a:defRPr sz="3600" b="1">
          <a:solidFill>
            <a:srgbClr val="4B4B4B"/>
          </a:solidFill>
          <a:latin typeface="Helvetica" pitchFamily="34" charset="0"/>
        </a:defRPr>
      </a:lvl5pPr>
      <a:lvl6pPr marL="457200" algn="l" rtl="0" fontAlgn="base">
        <a:spcBef>
          <a:spcPct val="0"/>
        </a:spcBef>
        <a:spcAft>
          <a:spcPct val="0"/>
        </a:spcAft>
        <a:defRPr sz="3600" b="1">
          <a:solidFill>
            <a:srgbClr val="4B4B4B"/>
          </a:solidFill>
          <a:latin typeface="Helvetica" pitchFamily="34" charset="0"/>
        </a:defRPr>
      </a:lvl6pPr>
      <a:lvl7pPr marL="914400" algn="l" rtl="0" fontAlgn="base">
        <a:spcBef>
          <a:spcPct val="0"/>
        </a:spcBef>
        <a:spcAft>
          <a:spcPct val="0"/>
        </a:spcAft>
        <a:defRPr sz="3600" b="1">
          <a:solidFill>
            <a:srgbClr val="4B4B4B"/>
          </a:solidFill>
          <a:latin typeface="Helvetica" pitchFamily="34" charset="0"/>
        </a:defRPr>
      </a:lvl7pPr>
      <a:lvl8pPr marL="1371600" algn="l" rtl="0" fontAlgn="base">
        <a:spcBef>
          <a:spcPct val="0"/>
        </a:spcBef>
        <a:spcAft>
          <a:spcPct val="0"/>
        </a:spcAft>
        <a:defRPr sz="3600" b="1">
          <a:solidFill>
            <a:srgbClr val="4B4B4B"/>
          </a:solidFill>
          <a:latin typeface="Helvetica" pitchFamily="34" charset="0"/>
        </a:defRPr>
      </a:lvl8pPr>
      <a:lvl9pPr marL="1828800" algn="l" rtl="0" fontAlgn="base">
        <a:spcBef>
          <a:spcPct val="0"/>
        </a:spcBef>
        <a:spcAft>
          <a:spcPct val="0"/>
        </a:spcAft>
        <a:defRPr sz="3600" b="1">
          <a:solidFill>
            <a:srgbClr val="4B4B4B"/>
          </a:solidFill>
          <a:latin typeface="Helvetica" pitchFamily="34" charset="0"/>
        </a:defRPr>
      </a:lvl9pPr>
    </p:titleStyle>
    <p:bodyStyle>
      <a:lvl1pPr marL="609600" indent="-609600" algn="l" rtl="0" eaLnBrk="0" fontAlgn="base" hangingPunct="0">
        <a:spcBef>
          <a:spcPct val="20000"/>
        </a:spcBef>
        <a:spcAft>
          <a:spcPct val="0"/>
        </a:spcAft>
        <a:defRPr sz="1600" b="1">
          <a:solidFill>
            <a:srgbClr val="4B4B4B"/>
          </a:solidFill>
          <a:latin typeface="+mn-lt"/>
          <a:ea typeface="+mn-ea"/>
          <a:cs typeface="+mn-cs"/>
        </a:defRPr>
      </a:lvl1pPr>
      <a:lvl2pPr marL="990600" indent="-533400" algn="l" rtl="0" eaLnBrk="0" fontAlgn="base" hangingPunct="0">
        <a:spcBef>
          <a:spcPct val="20000"/>
        </a:spcBef>
        <a:spcAft>
          <a:spcPct val="0"/>
        </a:spcAft>
        <a:defRPr sz="2800">
          <a:solidFill>
            <a:schemeClr val="tx1"/>
          </a:solidFill>
          <a:latin typeface="Arial" charset="0"/>
        </a:defRPr>
      </a:lvl2pPr>
      <a:lvl3pPr marL="1371600" indent="-457200" algn="l" rtl="0" eaLnBrk="0" fontAlgn="base" hangingPunct="0">
        <a:spcBef>
          <a:spcPct val="20000"/>
        </a:spcBef>
        <a:spcAft>
          <a:spcPct val="0"/>
        </a:spcAft>
        <a:defRPr sz="2400">
          <a:solidFill>
            <a:schemeClr val="tx1"/>
          </a:solidFill>
          <a:latin typeface="Arial" charset="0"/>
        </a:defRPr>
      </a:lvl3pPr>
      <a:lvl4pPr marL="1752600" indent="-381000" algn="l" rtl="0" eaLnBrk="0" fontAlgn="base" hangingPunct="0">
        <a:spcBef>
          <a:spcPct val="20000"/>
        </a:spcBef>
        <a:spcAft>
          <a:spcPct val="0"/>
        </a:spcAft>
        <a:defRPr sz="2000">
          <a:solidFill>
            <a:schemeClr val="tx1"/>
          </a:solidFill>
          <a:latin typeface="Arial" charset="0"/>
        </a:defRPr>
      </a:lvl4pPr>
      <a:lvl5pPr marL="2209800" indent="-381000" algn="l" rtl="0" eaLnBrk="0" fontAlgn="base" hangingPunct="0">
        <a:spcBef>
          <a:spcPct val="20000"/>
        </a:spcBef>
        <a:spcAft>
          <a:spcPct val="0"/>
        </a:spcAft>
        <a:defRPr sz="2000">
          <a:solidFill>
            <a:schemeClr val="tx1"/>
          </a:solidFill>
          <a:latin typeface="Arial" charset="0"/>
        </a:defRPr>
      </a:lvl5pPr>
      <a:lvl6pPr marL="2667000" indent="-381000" algn="l" rtl="0" fontAlgn="base">
        <a:spcBef>
          <a:spcPct val="20000"/>
        </a:spcBef>
        <a:spcAft>
          <a:spcPct val="0"/>
        </a:spcAft>
        <a:defRPr sz="2000">
          <a:solidFill>
            <a:schemeClr val="tx1"/>
          </a:solidFill>
          <a:latin typeface="Arial" charset="0"/>
        </a:defRPr>
      </a:lvl6pPr>
      <a:lvl7pPr marL="3124200" indent="-381000" algn="l" rtl="0" fontAlgn="base">
        <a:spcBef>
          <a:spcPct val="20000"/>
        </a:spcBef>
        <a:spcAft>
          <a:spcPct val="0"/>
        </a:spcAft>
        <a:defRPr sz="2000">
          <a:solidFill>
            <a:schemeClr val="tx1"/>
          </a:solidFill>
          <a:latin typeface="Arial" charset="0"/>
        </a:defRPr>
      </a:lvl7pPr>
      <a:lvl8pPr marL="3581400" indent="-381000" algn="l" rtl="0" fontAlgn="base">
        <a:spcBef>
          <a:spcPct val="20000"/>
        </a:spcBef>
        <a:spcAft>
          <a:spcPct val="0"/>
        </a:spcAft>
        <a:defRPr sz="2000">
          <a:solidFill>
            <a:schemeClr val="tx1"/>
          </a:solidFill>
          <a:latin typeface="Arial" charset="0"/>
        </a:defRPr>
      </a:lvl8pPr>
      <a:lvl9pPr marL="4038600" indent="-381000" algn="l" rtl="0" fontAlgn="base">
        <a:spcBef>
          <a:spcPct val="20000"/>
        </a:spcBef>
        <a:spcAft>
          <a:spcPct val="0"/>
        </a:spcAft>
        <a:defRPr sz="2000">
          <a:solidFill>
            <a:schemeClr val="tx1"/>
          </a:solidFill>
          <a:latin typeface="Arial"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hyperlink" Target="http://www.praca.gov.p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BFD3349-6F5C-4A76-9CAB-7B40930321BF}"/>
              </a:ext>
            </a:extLst>
          </p:cNvPr>
          <p:cNvSpPr txBox="1">
            <a:spLocks/>
          </p:cNvSpPr>
          <p:nvPr/>
        </p:nvSpPr>
        <p:spPr bwMode="auto">
          <a:xfrm>
            <a:off x="457200" y="1341438"/>
            <a:ext cx="82296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pl-PL" altLang="pl-PL" sz="2100" dirty="0">
              <a:cs typeface="Arial" panose="020B0604020202020204" pitchFamily="34" charset="0"/>
            </a:endParaRPr>
          </a:p>
          <a:p>
            <a:pPr algn="ctr" eaLnBrk="1" hangingPunct="1"/>
            <a:r>
              <a:rPr lang="pl-PL" sz="3600" b="1" dirty="0">
                <a:solidFill>
                  <a:srgbClr val="000000"/>
                </a:solidFill>
              </a:rPr>
              <a:t>Wojewódzki Urząd Pracy </a:t>
            </a:r>
            <a:br>
              <a:rPr lang="pl-PL" sz="3600" b="1" dirty="0">
                <a:solidFill>
                  <a:srgbClr val="000000"/>
                </a:solidFill>
              </a:rPr>
            </a:br>
            <a:r>
              <a:rPr lang="pl-PL" sz="3600" b="1" dirty="0">
                <a:solidFill>
                  <a:srgbClr val="000000"/>
                </a:solidFill>
              </a:rPr>
              <a:t>w Warszawie </a:t>
            </a:r>
            <a:br>
              <a:rPr lang="en-GB" sz="3600" b="1" dirty="0">
                <a:solidFill>
                  <a:srgbClr val="000000"/>
                </a:solidFill>
                <a:ea typeface="ＭＳ Ｐゴシック" pitchFamily="-65" charset="-128"/>
                <a:cs typeface="ＭＳ Ｐゴシック" pitchFamily="-65" charset="-128"/>
              </a:rPr>
            </a:br>
            <a:endParaRPr lang="pl-PL" sz="2000" dirty="0">
              <a:solidFill>
                <a:srgbClr val="000000"/>
              </a:solidFill>
              <a:effectLst>
                <a:reflection stA="50000" endPos="75000" dist="12700" dir="5400000" sy="-100000" algn="bl" rotWithShape="0"/>
              </a:effectLst>
              <a:ea typeface="ＭＳ Ｐゴシック" pitchFamily="-65" charset="-128"/>
              <a:cs typeface="ＭＳ Ｐゴシック" pitchFamily="-65" charset="-128"/>
            </a:endParaRPr>
          </a:p>
          <a:p>
            <a:pPr algn="ctr" eaLnBrk="1" hangingPunct="1"/>
            <a:endParaRPr lang="pl-PL" sz="2000" dirty="0">
              <a:solidFill>
                <a:srgbClr val="000000"/>
              </a:solidFill>
              <a:effectLst>
                <a:reflection stA="50000" endPos="75000" dist="12700" dir="5400000" sy="-100000" algn="bl" rotWithShape="0"/>
              </a:effectLst>
              <a:ea typeface="ＭＳ Ｐゴシック" pitchFamily="-65" charset="-128"/>
              <a:cs typeface="ＭＳ Ｐゴシック" pitchFamily="-65" charset="-128"/>
            </a:endParaRPr>
          </a:p>
          <a:p>
            <a:pPr algn="ctr" eaLnBrk="1" hangingPunct="1"/>
            <a:endParaRPr lang="pl-PL" sz="2000" dirty="0">
              <a:solidFill>
                <a:srgbClr val="000000"/>
              </a:solidFill>
              <a:effectLst>
                <a:reflection stA="50000" endPos="75000" dist="12700" dir="5400000" sy="-100000" algn="bl" rotWithShape="0"/>
              </a:effectLst>
              <a:ea typeface="ＭＳ Ｐゴシック" pitchFamily="-65" charset="-128"/>
              <a:cs typeface="ＭＳ Ｐゴシック" pitchFamily="-65" charset="-128"/>
            </a:endParaRPr>
          </a:p>
          <a:p>
            <a:pPr algn="ctr" eaLnBrk="1" hangingPunct="1"/>
            <a:r>
              <a:rPr lang="pl-PL" sz="2000" b="1" dirty="0">
                <a:solidFill>
                  <a:srgbClr val="000000"/>
                </a:solidFill>
                <a:ea typeface="ＭＳ Ｐゴシック" pitchFamily="-65" charset="-128"/>
                <a:cs typeface="ＭＳ Ｐゴシック" pitchFamily="-65" charset="-128"/>
              </a:rPr>
              <a:t>ŁOSICE</a:t>
            </a:r>
            <a:br>
              <a:rPr lang="pl-PL" sz="2000" dirty="0">
                <a:solidFill>
                  <a:srgbClr val="000000"/>
                </a:solidFill>
                <a:ea typeface="ＭＳ Ｐゴシック" pitchFamily="-65" charset="-128"/>
                <a:cs typeface="ＭＳ Ｐゴシック" pitchFamily="-65" charset="-128"/>
              </a:rPr>
            </a:br>
            <a:br>
              <a:rPr lang="pl-PL" sz="1400" dirty="0">
                <a:solidFill>
                  <a:srgbClr val="000000"/>
                </a:solidFill>
                <a:ea typeface="ＭＳ Ｐゴシック" pitchFamily="-65" charset="-128"/>
                <a:cs typeface="Arial"/>
              </a:rPr>
            </a:br>
            <a:r>
              <a:rPr lang="pl-PL" sz="2400" b="1" dirty="0">
                <a:solidFill>
                  <a:srgbClr val="000000"/>
                </a:solidFill>
                <a:ea typeface="ＭＳ Ｐゴシック" pitchFamily="-65" charset="-128"/>
                <a:cs typeface="Arial"/>
              </a:rPr>
              <a:t>13 kwietnia 2018 r.</a:t>
            </a:r>
            <a:endParaRPr lang="en-US" altLang="pl-PL" sz="2400" b="1" dirty="0">
              <a:solidFill>
                <a:srgbClr val="000000"/>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CustomShape 1"/>
          <p:cNvSpPr/>
          <p:nvPr/>
        </p:nvSpPr>
        <p:spPr>
          <a:xfrm>
            <a:off x="457200" y="1584000"/>
            <a:ext cx="8227800" cy="32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pl-PL" sz="1800" b="0" strike="noStrike" spc="-1" dirty="0">
              <a:latin typeface="Arial"/>
            </a:endParaRPr>
          </a:p>
          <a:p>
            <a:pPr algn="ctr">
              <a:lnSpc>
                <a:spcPct val="100000"/>
              </a:lnSpc>
            </a:pPr>
            <a:endParaRPr lang="pl-PL" sz="3200" b="1" strike="noStrike" spc="-1" dirty="0">
              <a:latin typeface="+mj-lt"/>
            </a:endParaRPr>
          </a:p>
          <a:p>
            <a:pPr algn="ctr">
              <a:lnSpc>
                <a:spcPct val="100000"/>
              </a:lnSpc>
            </a:pPr>
            <a:endParaRPr lang="pl-PL" sz="3200" b="0" strike="noStrike" spc="-1" dirty="0">
              <a:latin typeface="+mj-lt"/>
            </a:endParaRPr>
          </a:p>
          <a:p>
            <a:pPr algn="ctr">
              <a:lnSpc>
                <a:spcPct val="100000"/>
              </a:lnSpc>
            </a:pPr>
            <a:br>
              <a:rPr dirty="0"/>
            </a:br>
            <a:endParaRPr lang="pl-PL" sz="2000" b="0" strike="noStrike" spc="-1" dirty="0">
              <a:latin typeface="Arial"/>
            </a:endParaRPr>
          </a:p>
        </p:txBody>
      </p:sp>
      <p:sp>
        <p:nvSpPr>
          <p:cNvPr id="2" name="Tytuł 1">
            <a:extLst>
              <a:ext uri="{FF2B5EF4-FFF2-40B4-BE49-F238E27FC236}">
                <a16:creationId xmlns:a16="http://schemas.microsoft.com/office/drawing/2014/main" id="{DE6A7E79-B1CA-41FD-BF14-600D26AF3D8E}"/>
              </a:ext>
            </a:extLst>
          </p:cNvPr>
          <p:cNvSpPr>
            <a:spLocks noGrp="1"/>
          </p:cNvSpPr>
          <p:nvPr>
            <p:ph type="ctrTitle"/>
          </p:nvPr>
        </p:nvSpPr>
        <p:spPr/>
        <p:txBody>
          <a:bodyPr/>
          <a:lstStyle/>
          <a:p>
            <a:r>
              <a:rPr lang="pl-PL" sz="3200" b="1" dirty="0"/>
              <a:t>JAK ZATRUDNIĆ CUDZOZIEMCA</a:t>
            </a:r>
          </a:p>
        </p:txBody>
      </p:sp>
      <p:sp>
        <p:nvSpPr>
          <p:cNvPr id="3" name="Podtytuł 2">
            <a:extLst>
              <a:ext uri="{FF2B5EF4-FFF2-40B4-BE49-F238E27FC236}">
                <a16:creationId xmlns:a16="http://schemas.microsoft.com/office/drawing/2014/main" id="{4679C1BB-DE8D-44FF-AD0D-4F9ADE6F24AD}"/>
              </a:ext>
            </a:extLst>
          </p:cNvPr>
          <p:cNvSpPr>
            <a:spLocks noGrp="1"/>
          </p:cNvSpPr>
          <p:nvPr>
            <p:ph type="subTitle" idx="1"/>
          </p:nvPr>
        </p:nvSpPr>
        <p:spPr>
          <a:xfrm>
            <a:off x="685800" y="3429000"/>
            <a:ext cx="7772400" cy="2209800"/>
          </a:xfrm>
        </p:spPr>
        <p:txBody>
          <a:bodyPr/>
          <a:lstStyle/>
          <a:p>
            <a:r>
              <a:rPr lang="pl-PL" sz="2400" b="1" dirty="0">
                <a:solidFill>
                  <a:schemeClr val="tx1"/>
                </a:solidFill>
              </a:rPr>
              <a:t>Podstawowe zasady obowiązujące </a:t>
            </a:r>
            <a:endParaRPr lang="pl-PL" sz="2400" dirty="0">
              <a:solidFill>
                <a:schemeClr val="tx1"/>
              </a:solidFill>
            </a:endParaRPr>
          </a:p>
          <a:p>
            <a:r>
              <a:rPr lang="pl-PL" sz="2400" b="1" dirty="0">
                <a:solidFill>
                  <a:schemeClr val="tx1"/>
                </a:solidFill>
              </a:rPr>
              <a:t>od 1 stycznia 2018 r.</a:t>
            </a:r>
            <a:endParaRPr lang="pl-PL" sz="2400" dirty="0">
              <a:solidFill>
                <a:schemeClr val="tx1"/>
              </a:solidFill>
            </a:endParaRPr>
          </a:p>
          <a:p>
            <a:r>
              <a:rPr lang="pl-PL" sz="2400" dirty="0">
                <a:solidFill>
                  <a:schemeClr val="tx1"/>
                </a:solidFill>
              </a:rPr>
              <a:t> </a:t>
            </a:r>
          </a:p>
          <a:p>
            <a:r>
              <a:rPr lang="pl-PL" sz="2400" dirty="0">
                <a:solidFill>
                  <a:schemeClr val="tx1"/>
                </a:solidFill>
              </a:rPr>
              <a:t>( nie dotyczy obywateli państw UE,EOG </a:t>
            </a:r>
            <a:br>
              <a:rPr lang="pl-PL" sz="2400" dirty="0">
                <a:solidFill>
                  <a:schemeClr val="tx1"/>
                </a:solidFill>
              </a:rPr>
            </a:br>
            <a:r>
              <a:rPr lang="pl-PL" sz="2400" dirty="0">
                <a:solidFill>
                  <a:schemeClr val="tx1"/>
                </a:solidFill>
              </a:rPr>
              <a:t>i Szwajcarii)</a:t>
            </a:r>
          </a:p>
          <a:p>
            <a:endParaRPr lang="pl-PL" sz="2400" dirty="0"/>
          </a:p>
        </p:txBody>
      </p:sp>
    </p:spTree>
    <p:extLst>
      <p:ext uri="{BB962C8B-B14F-4D97-AF65-F5344CB8AC3E}">
        <p14:creationId xmlns:p14="http://schemas.microsoft.com/office/powerpoint/2010/main" val="116447032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CustomShape 1"/>
          <p:cNvSpPr/>
          <p:nvPr/>
        </p:nvSpPr>
        <p:spPr>
          <a:xfrm>
            <a:off x="457200" y="1584000"/>
            <a:ext cx="8227800" cy="32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pl-PL" sz="1800" b="0" strike="noStrike" spc="-1" dirty="0">
              <a:latin typeface="Arial"/>
            </a:endParaRPr>
          </a:p>
          <a:p>
            <a:pPr algn="ctr">
              <a:lnSpc>
                <a:spcPct val="100000"/>
              </a:lnSpc>
            </a:pPr>
            <a:endParaRPr lang="pl-PL" sz="3200" b="1" strike="noStrike" spc="-1" dirty="0">
              <a:latin typeface="+mj-lt"/>
            </a:endParaRPr>
          </a:p>
          <a:p>
            <a:pPr algn="ctr">
              <a:lnSpc>
                <a:spcPct val="100000"/>
              </a:lnSpc>
            </a:pPr>
            <a:endParaRPr lang="pl-PL" sz="3200" b="0" strike="noStrike" spc="-1" dirty="0">
              <a:latin typeface="+mj-lt"/>
            </a:endParaRPr>
          </a:p>
          <a:p>
            <a:pPr algn="ctr">
              <a:lnSpc>
                <a:spcPct val="100000"/>
              </a:lnSpc>
            </a:pPr>
            <a:br>
              <a:rPr dirty="0"/>
            </a:br>
            <a:endParaRPr lang="pl-PL" sz="2000" b="0" strike="noStrike" spc="-1" dirty="0">
              <a:latin typeface="Arial"/>
            </a:endParaRPr>
          </a:p>
        </p:txBody>
      </p:sp>
      <p:sp>
        <p:nvSpPr>
          <p:cNvPr id="2" name="Tytuł 1">
            <a:extLst>
              <a:ext uri="{FF2B5EF4-FFF2-40B4-BE49-F238E27FC236}">
                <a16:creationId xmlns:a16="http://schemas.microsoft.com/office/drawing/2014/main" id="{DE6A7E79-B1CA-41FD-BF14-600D26AF3D8E}"/>
              </a:ext>
            </a:extLst>
          </p:cNvPr>
          <p:cNvSpPr>
            <a:spLocks noGrp="1"/>
          </p:cNvSpPr>
          <p:nvPr>
            <p:ph type="ctrTitle"/>
          </p:nvPr>
        </p:nvSpPr>
        <p:spPr>
          <a:xfrm>
            <a:off x="685800" y="2060848"/>
            <a:ext cx="7772400" cy="1470025"/>
          </a:xfrm>
        </p:spPr>
        <p:txBody>
          <a:bodyPr/>
          <a:lstStyle/>
          <a:p>
            <a:r>
              <a:rPr lang="pl-PL" sz="3200" b="1" dirty="0"/>
              <a:t>ABY LEGALNIE ZATRUDNIĆ</a:t>
            </a:r>
            <a:br>
              <a:rPr lang="pl-PL" sz="3200" dirty="0"/>
            </a:br>
            <a:r>
              <a:rPr lang="pl-PL" sz="3200" b="1" dirty="0"/>
              <a:t>CUDZOZIEMCA</a:t>
            </a:r>
            <a:br>
              <a:rPr lang="pl-PL" sz="3200" dirty="0"/>
            </a:br>
            <a:br>
              <a:rPr lang="pl-PL" sz="1400" b="1" dirty="0">
                <a:latin typeface="Arial" charset="0"/>
              </a:rPr>
            </a:br>
            <a:endParaRPr lang="pl-PL" sz="1400" b="1" dirty="0">
              <a:latin typeface="Arial" charset="0"/>
            </a:endParaRPr>
          </a:p>
        </p:txBody>
      </p:sp>
      <p:sp>
        <p:nvSpPr>
          <p:cNvPr id="3" name="Podtytuł 2">
            <a:extLst>
              <a:ext uri="{FF2B5EF4-FFF2-40B4-BE49-F238E27FC236}">
                <a16:creationId xmlns:a16="http://schemas.microsoft.com/office/drawing/2014/main" id="{4679C1BB-DE8D-44FF-AD0D-4F9ADE6F24AD}"/>
              </a:ext>
            </a:extLst>
          </p:cNvPr>
          <p:cNvSpPr>
            <a:spLocks noGrp="1"/>
          </p:cNvSpPr>
          <p:nvPr>
            <p:ph type="subTitle" idx="1"/>
          </p:nvPr>
        </p:nvSpPr>
        <p:spPr>
          <a:xfrm>
            <a:off x="685800" y="3429000"/>
            <a:ext cx="7772400" cy="2209800"/>
          </a:xfrm>
        </p:spPr>
        <p:txBody>
          <a:bodyPr/>
          <a:lstStyle/>
          <a:p>
            <a:pPr algn="l"/>
            <a:endParaRPr lang="pl-PL" sz="2400" b="1" dirty="0">
              <a:solidFill>
                <a:schemeClr val="tx1"/>
              </a:solidFill>
            </a:endParaRPr>
          </a:p>
          <a:p>
            <a:pPr algn="l"/>
            <a:r>
              <a:rPr lang="pl-PL" sz="2400" b="1" dirty="0">
                <a:solidFill>
                  <a:schemeClr val="tx1"/>
                </a:solidFill>
              </a:rPr>
              <a:t>Podmiot powierzający pracę musi:</a:t>
            </a:r>
            <a:endParaRPr lang="pl-PL" sz="2400" dirty="0">
              <a:solidFill>
                <a:schemeClr val="tx1"/>
              </a:solidFill>
            </a:endParaRPr>
          </a:p>
        </p:txBody>
      </p:sp>
    </p:spTree>
    <p:extLst>
      <p:ext uri="{BB962C8B-B14F-4D97-AF65-F5344CB8AC3E}">
        <p14:creationId xmlns:p14="http://schemas.microsoft.com/office/powerpoint/2010/main" val="12173619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CustomShape 1"/>
          <p:cNvSpPr/>
          <p:nvPr/>
        </p:nvSpPr>
        <p:spPr>
          <a:xfrm>
            <a:off x="457200" y="1584000"/>
            <a:ext cx="8227800" cy="32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pl-PL" sz="1800" b="0" strike="noStrike" spc="-1" dirty="0">
              <a:latin typeface="Arial"/>
            </a:endParaRPr>
          </a:p>
          <a:p>
            <a:pPr algn="ctr">
              <a:lnSpc>
                <a:spcPct val="100000"/>
              </a:lnSpc>
            </a:pPr>
            <a:endParaRPr lang="pl-PL" sz="3200" b="1" strike="noStrike" spc="-1" dirty="0">
              <a:latin typeface="+mj-lt"/>
            </a:endParaRPr>
          </a:p>
          <a:p>
            <a:pPr algn="ctr">
              <a:lnSpc>
                <a:spcPct val="100000"/>
              </a:lnSpc>
            </a:pPr>
            <a:endParaRPr lang="pl-PL" sz="3200" b="0" strike="noStrike" spc="-1" dirty="0">
              <a:latin typeface="+mj-lt"/>
            </a:endParaRPr>
          </a:p>
          <a:p>
            <a:pPr algn="ctr">
              <a:lnSpc>
                <a:spcPct val="100000"/>
              </a:lnSpc>
            </a:pPr>
            <a:br>
              <a:rPr dirty="0"/>
            </a:br>
            <a:endParaRPr lang="pl-PL" sz="2000" b="0" strike="noStrike" spc="-1" dirty="0">
              <a:latin typeface="Arial"/>
            </a:endParaRPr>
          </a:p>
        </p:txBody>
      </p:sp>
      <p:sp>
        <p:nvSpPr>
          <p:cNvPr id="2" name="Tytuł 1">
            <a:extLst>
              <a:ext uri="{FF2B5EF4-FFF2-40B4-BE49-F238E27FC236}">
                <a16:creationId xmlns:a16="http://schemas.microsoft.com/office/drawing/2014/main" id="{DE6A7E79-B1CA-41FD-BF14-600D26AF3D8E}"/>
              </a:ext>
            </a:extLst>
          </p:cNvPr>
          <p:cNvSpPr>
            <a:spLocks noGrp="1"/>
          </p:cNvSpPr>
          <p:nvPr>
            <p:ph type="ctrTitle"/>
          </p:nvPr>
        </p:nvSpPr>
        <p:spPr>
          <a:xfrm>
            <a:off x="685800" y="1484784"/>
            <a:ext cx="7772400" cy="4680520"/>
          </a:xfrm>
        </p:spPr>
        <p:txBody>
          <a:bodyPr/>
          <a:lstStyle/>
          <a:p>
            <a:pPr algn="l"/>
            <a:br>
              <a:rPr lang="pl-PL" sz="2400" dirty="0"/>
            </a:br>
            <a:r>
              <a:rPr lang="pl-PL" sz="2400" b="1" dirty="0"/>
              <a:t>uzyskać zezwolenie na pracę cudzoziemca albo zezwolenie na pracę sezonową lub wpis do ewidencji oświadczeń  o powierzeniu pracy cudzoziemcowi i przekazać ten dokument cudzoziemcowi </a:t>
            </a:r>
            <a:r>
              <a:rPr lang="pl-PL" sz="2400" dirty="0"/>
              <a:t>( chyba, że cudzoziemiec posiada jednolite zezwolenie na pobyt i pracę);</a:t>
            </a:r>
            <a:br>
              <a:rPr lang="pl-PL" sz="2400" b="1" dirty="0"/>
            </a:br>
            <a:r>
              <a:rPr lang="pl-PL" sz="2400" b="1" dirty="0"/>
              <a:t> </a:t>
            </a:r>
            <a:br>
              <a:rPr lang="pl-PL" sz="2400" b="1" dirty="0"/>
            </a:br>
            <a:r>
              <a:rPr lang="pl-PL" sz="2400" b="1" dirty="0"/>
              <a:t>podpisać z cudzoziemcem odpowiednią umowę </a:t>
            </a:r>
            <a:br>
              <a:rPr lang="pl-PL" sz="2400" b="1" dirty="0"/>
            </a:br>
            <a:r>
              <a:rPr lang="pl-PL" sz="2400" b="1" dirty="0"/>
              <a:t>o pracę, a wcześniej przedstawić jej tłumaczenie na język zrozumiały dla cudzoziemca;</a:t>
            </a:r>
            <a:endParaRPr lang="pl-PL" b="1" dirty="0"/>
          </a:p>
        </p:txBody>
      </p:sp>
      <p:sp>
        <p:nvSpPr>
          <p:cNvPr id="3" name="Podtytuł 2">
            <a:extLst>
              <a:ext uri="{FF2B5EF4-FFF2-40B4-BE49-F238E27FC236}">
                <a16:creationId xmlns:a16="http://schemas.microsoft.com/office/drawing/2014/main" id="{4679C1BB-DE8D-44FF-AD0D-4F9ADE6F24AD}"/>
              </a:ext>
            </a:extLst>
          </p:cNvPr>
          <p:cNvSpPr>
            <a:spLocks noGrp="1"/>
          </p:cNvSpPr>
          <p:nvPr>
            <p:ph type="subTitle" idx="1"/>
          </p:nvPr>
        </p:nvSpPr>
        <p:spPr>
          <a:xfrm>
            <a:off x="685800" y="2708920"/>
            <a:ext cx="8227800" cy="3456384"/>
          </a:xfrm>
        </p:spPr>
        <p:txBody>
          <a:bodyPr/>
          <a:lstStyle/>
          <a:p>
            <a:br>
              <a:rPr lang="pl-PL" sz="2400" dirty="0"/>
            </a:br>
            <a:br>
              <a:rPr lang="pl-PL" sz="2400" dirty="0"/>
            </a:br>
            <a:endParaRPr lang="pl-PL" sz="2400" dirty="0"/>
          </a:p>
        </p:txBody>
      </p:sp>
    </p:spTree>
    <p:extLst>
      <p:ext uri="{BB962C8B-B14F-4D97-AF65-F5344CB8AC3E}">
        <p14:creationId xmlns:p14="http://schemas.microsoft.com/office/powerpoint/2010/main" val="33604152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CustomShape 1"/>
          <p:cNvSpPr/>
          <p:nvPr/>
        </p:nvSpPr>
        <p:spPr>
          <a:xfrm>
            <a:off x="457200" y="1584000"/>
            <a:ext cx="8227800" cy="32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pl-PL" sz="1800" b="0" strike="noStrike" spc="-1" dirty="0">
              <a:latin typeface="Arial"/>
            </a:endParaRPr>
          </a:p>
          <a:p>
            <a:pPr algn="ctr">
              <a:lnSpc>
                <a:spcPct val="100000"/>
              </a:lnSpc>
            </a:pPr>
            <a:endParaRPr lang="pl-PL" sz="3200" b="1" strike="noStrike" spc="-1" dirty="0">
              <a:latin typeface="+mj-lt"/>
            </a:endParaRPr>
          </a:p>
          <a:p>
            <a:pPr algn="ctr">
              <a:lnSpc>
                <a:spcPct val="100000"/>
              </a:lnSpc>
            </a:pPr>
            <a:endParaRPr lang="pl-PL" sz="3200" b="0" strike="noStrike" spc="-1" dirty="0">
              <a:latin typeface="+mj-lt"/>
            </a:endParaRPr>
          </a:p>
          <a:p>
            <a:pPr algn="ctr">
              <a:lnSpc>
                <a:spcPct val="100000"/>
              </a:lnSpc>
            </a:pPr>
            <a:br>
              <a:rPr dirty="0"/>
            </a:br>
            <a:endParaRPr lang="pl-PL" sz="2000" b="0" strike="noStrike" spc="-1" dirty="0">
              <a:latin typeface="Arial"/>
            </a:endParaRPr>
          </a:p>
        </p:txBody>
      </p:sp>
      <p:sp>
        <p:nvSpPr>
          <p:cNvPr id="2" name="Tytuł 1">
            <a:extLst>
              <a:ext uri="{FF2B5EF4-FFF2-40B4-BE49-F238E27FC236}">
                <a16:creationId xmlns:a16="http://schemas.microsoft.com/office/drawing/2014/main" id="{DE6A7E79-B1CA-41FD-BF14-600D26AF3D8E}"/>
              </a:ext>
            </a:extLst>
          </p:cNvPr>
          <p:cNvSpPr>
            <a:spLocks noGrp="1"/>
          </p:cNvSpPr>
          <p:nvPr>
            <p:ph type="ctrTitle"/>
          </p:nvPr>
        </p:nvSpPr>
        <p:spPr>
          <a:xfrm>
            <a:off x="685800" y="1484784"/>
            <a:ext cx="7772400" cy="4680520"/>
          </a:xfrm>
        </p:spPr>
        <p:txBody>
          <a:bodyPr/>
          <a:lstStyle/>
          <a:p>
            <a:pPr lvl="0" algn="l"/>
            <a:r>
              <a:rPr lang="pl-PL" sz="2400" b="1" dirty="0"/>
              <a:t>skopiować dokument pobytowy cudzoziemca;</a:t>
            </a:r>
            <a:br>
              <a:rPr lang="pl-PL" sz="2400" b="1" dirty="0"/>
            </a:br>
            <a:r>
              <a:rPr lang="pl-PL" sz="2400" b="1" dirty="0"/>
              <a:t> </a:t>
            </a:r>
            <a:br>
              <a:rPr lang="pl-PL" sz="2400" b="1" dirty="0"/>
            </a:br>
            <a:r>
              <a:rPr lang="pl-PL" sz="2400" b="1" dirty="0"/>
              <a:t>zatrudniać na warunkach zawartych w zezwoleniu lub oświadczeniu;</a:t>
            </a:r>
            <a:br>
              <a:rPr lang="pl-PL" sz="2400" b="1" dirty="0"/>
            </a:br>
            <a:r>
              <a:rPr lang="pl-PL" sz="2400" b="1" dirty="0"/>
              <a:t> </a:t>
            </a:r>
            <a:br>
              <a:rPr lang="pl-PL" sz="2400" b="1" dirty="0"/>
            </a:br>
            <a:r>
              <a:rPr lang="pl-PL" sz="2400" b="1" dirty="0"/>
              <a:t>zgłosić cudzoziemca do ubezpieczenia społecznego, jeśli wynika to z formy zatrudnienia;</a:t>
            </a:r>
            <a:br>
              <a:rPr lang="pl-PL" sz="2400" b="1" dirty="0"/>
            </a:br>
            <a:r>
              <a:rPr lang="pl-PL" sz="2400" b="1" dirty="0"/>
              <a:t> </a:t>
            </a:r>
            <a:br>
              <a:rPr lang="pl-PL" sz="2400" b="1" dirty="0"/>
            </a:br>
            <a:r>
              <a:rPr lang="pl-PL" sz="2400" b="1" dirty="0"/>
              <a:t>wypełnić obowiązki informacyjne.</a:t>
            </a:r>
            <a:br>
              <a:rPr lang="pl-PL" sz="2400" b="1" dirty="0"/>
            </a:br>
            <a:r>
              <a:rPr lang="pl-PL" sz="2400" b="1" dirty="0"/>
              <a:t> </a:t>
            </a:r>
            <a:br>
              <a:rPr lang="pl-PL" sz="2400" b="1" dirty="0"/>
            </a:br>
            <a:br>
              <a:rPr lang="pl-PL" sz="2400" dirty="0"/>
            </a:br>
            <a:r>
              <a:rPr lang="pl-PL" sz="2400" b="1" dirty="0"/>
              <a:t> </a:t>
            </a:r>
            <a:endParaRPr lang="pl-PL" b="1" dirty="0"/>
          </a:p>
        </p:txBody>
      </p:sp>
      <p:sp>
        <p:nvSpPr>
          <p:cNvPr id="3" name="Podtytuł 2">
            <a:extLst>
              <a:ext uri="{FF2B5EF4-FFF2-40B4-BE49-F238E27FC236}">
                <a16:creationId xmlns:a16="http://schemas.microsoft.com/office/drawing/2014/main" id="{4679C1BB-DE8D-44FF-AD0D-4F9ADE6F24AD}"/>
              </a:ext>
            </a:extLst>
          </p:cNvPr>
          <p:cNvSpPr>
            <a:spLocks noGrp="1"/>
          </p:cNvSpPr>
          <p:nvPr>
            <p:ph type="subTitle" idx="1"/>
          </p:nvPr>
        </p:nvSpPr>
        <p:spPr>
          <a:xfrm>
            <a:off x="685800" y="3429000"/>
            <a:ext cx="7772400" cy="2209800"/>
          </a:xfrm>
        </p:spPr>
        <p:txBody>
          <a:bodyPr/>
          <a:lstStyle/>
          <a:p>
            <a:br>
              <a:rPr lang="pl-PL" sz="2400" dirty="0"/>
            </a:br>
            <a:endParaRPr lang="pl-PL" sz="2400" dirty="0"/>
          </a:p>
        </p:txBody>
      </p:sp>
    </p:spTree>
    <p:extLst>
      <p:ext uri="{BB962C8B-B14F-4D97-AF65-F5344CB8AC3E}">
        <p14:creationId xmlns:p14="http://schemas.microsoft.com/office/powerpoint/2010/main" val="27387911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73922E-3F8D-4443-B2F5-68B307C6926A}"/>
              </a:ext>
            </a:extLst>
          </p:cNvPr>
          <p:cNvSpPr>
            <a:spLocks noGrp="1"/>
          </p:cNvSpPr>
          <p:nvPr>
            <p:ph type="ctrTitle"/>
          </p:nvPr>
        </p:nvSpPr>
        <p:spPr>
          <a:xfrm>
            <a:off x="685800" y="1484785"/>
            <a:ext cx="7772400" cy="2115666"/>
          </a:xfrm>
        </p:spPr>
        <p:txBody>
          <a:bodyPr/>
          <a:lstStyle/>
          <a:p>
            <a:r>
              <a:rPr lang="pl-PL" sz="3200" b="1" dirty="0"/>
              <a:t>Cudzoziemiec może wykonywać pracę </a:t>
            </a:r>
            <a:br>
              <a:rPr lang="pl-PL" sz="3200" dirty="0"/>
            </a:br>
            <a:r>
              <a:rPr lang="pl-PL" sz="3200" b="1" dirty="0"/>
              <a:t>wyłącznie na rzecz podmiotu wskazanego</a:t>
            </a:r>
            <a:br>
              <a:rPr lang="pl-PL" sz="3200" dirty="0"/>
            </a:br>
            <a:r>
              <a:rPr lang="pl-PL" sz="3200" b="1" dirty="0"/>
              <a:t>w zezwoleniu/oświadczeniu</a:t>
            </a:r>
            <a:br>
              <a:rPr lang="pl-PL" sz="3200" dirty="0"/>
            </a:br>
            <a:r>
              <a:rPr lang="pl-PL" sz="3200" dirty="0"/>
              <a:t> </a:t>
            </a:r>
            <a:br>
              <a:rPr lang="pl-PL" sz="3200" dirty="0"/>
            </a:br>
            <a:r>
              <a:rPr lang="pl-PL" sz="3200" b="1" dirty="0"/>
              <a:t>Nieprzestrzeganie powyższych zasad</a:t>
            </a:r>
            <a:br>
              <a:rPr lang="pl-PL" sz="3200" dirty="0"/>
            </a:br>
            <a:r>
              <a:rPr lang="pl-PL" sz="3200" b="1" dirty="0"/>
              <a:t>grozi sankcjami takimi jak grzywna,</a:t>
            </a:r>
            <a:br>
              <a:rPr lang="pl-PL" sz="3200" dirty="0"/>
            </a:br>
            <a:r>
              <a:rPr lang="pl-PL" sz="3200" b="1" dirty="0"/>
              <a:t>czy brak możliwości zatrudniania </a:t>
            </a:r>
            <a:br>
              <a:rPr lang="pl-PL" sz="3200" dirty="0"/>
            </a:br>
            <a:r>
              <a:rPr lang="pl-PL" sz="3200" b="1" dirty="0"/>
              <a:t>cudzoziemca</a:t>
            </a:r>
            <a:br>
              <a:rPr lang="pl-PL" sz="3200" dirty="0"/>
            </a:br>
            <a:r>
              <a:rPr lang="pl-PL" sz="3200" b="1" dirty="0"/>
              <a:t> </a:t>
            </a:r>
            <a:br>
              <a:rPr lang="pl-PL" sz="3200" dirty="0"/>
            </a:br>
            <a:endParaRPr lang="pl-PL" sz="3200" dirty="0"/>
          </a:p>
        </p:txBody>
      </p:sp>
      <p:sp>
        <p:nvSpPr>
          <p:cNvPr id="3" name="Podtytuł 2">
            <a:extLst>
              <a:ext uri="{FF2B5EF4-FFF2-40B4-BE49-F238E27FC236}">
                <a16:creationId xmlns:a16="http://schemas.microsoft.com/office/drawing/2014/main" id="{AED36354-D145-447C-8F88-63D7719D1DDB}"/>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B4DD5822-D097-497D-AAE7-B3D594858D89}"/>
              </a:ext>
            </a:extLst>
          </p:cNvPr>
          <p:cNvSpPr>
            <a:spLocks noGrp="1"/>
          </p:cNvSpPr>
          <p:nvPr>
            <p:ph type="sldNum" sz="quarter" idx="12"/>
          </p:nvPr>
        </p:nvSpPr>
        <p:spPr/>
        <p:txBody>
          <a:bodyPr/>
          <a:lstStyle/>
          <a:p>
            <a:pPr>
              <a:defRPr/>
            </a:pPr>
            <a:fld id="{D3D4ECBE-1991-4364-9320-192491A9A36C}" type="slidenum">
              <a:rPr lang="en-US" smtClean="0"/>
              <a:pPr>
                <a:defRPr/>
              </a:pPr>
              <a:t>14</a:t>
            </a:fld>
            <a:endParaRPr lang="en-US"/>
          </a:p>
        </p:txBody>
      </p:sp>
    </p:spTree>
    <p:extLst>
      <p:ext uri="{BB962C8B-B14F-4D97-AF65-F5344CB8AC3E}">
        <p14:creationId xmlns:p14="http://schemas.microsoft.com/office/powerpoint/2010/main" val="318760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C9F5F6-1EEB-4E6A-9189-8C5E4D8D51C4}"/>
              </a:ext>
            </a:extLst>
          </p:cNvPr>
          <p:cNvSpPr>
            <a:spLocks noChangeArrowheads="1"/>
          </p:cNvSpPr>
          <p:nvPr/>
        </p:nvSpPr>
        <p:spPr bwMode="auto">
          <a:xfrm>
            <a:off x="395536" y="1196975"/>
            <a:ext cx="8280152" cy="75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sz="2800" b="1" dirty="0"/>
              <a:t>Dokumenty dopuszczające do rynku pracy</a:t>
            </a:r>
            <a:endParaRPr lang="pl-PL" sz="2800" dirty="0"/>
          </a:p>
          <a:p>
            <a:r>
              <a:rPr lang="pl-PL" sz="2800" b="1" dirty="0"/>
              <a:t>(wojewoda)</a:t>
            </a:r>
            <a:endParaRPr lang="pl-PL" sz="2800" dirty="0"/>
          </a:p>
          <a:p>
            <a:r>
              <a:rPr lang="pl-PL" b="1" dirty="0"/>
              <a:t> </a:t>
            </a:r>
            <a:endParaRPr lang="pl-PL" dirty="0"/>
          </a:p>
          <a:p>
            <a:pPr lvl="0"/>
            <a:r>
              <a:rPr lang="pl-PL" sz="2000" b="1" dirty="0"/>
              <a:t>Zezwolenie na pobyt czasowy i pracę </a:t>
            </a:r>
            <a:r>
              <a:rPr lang="pl-PL" sz="2000" dirty="0"/>
              <a:t>–</a:t>
            </a:r>
            <a:r>
              <a:rPr lang="pl-PL" sz="2000" b="1" dirty="0"/>
              <a:t> </a:t>
            </a:r>
            <a:r>
              <a:rPr lang="pl-PL" sz="2000" dirty="0"/>
              <a:t>wydawane przez wojewodę na wniosek cudzoziemca, uprawnia do pracy, jak i do pobytu;</a:t>
            </a:r>
          </a:p>
          <a:p>
            <a:r>
              <a:rPr lang="pl-PL" sz="2000" dirty="0"/>
              <a:t> </a:t>
            </a:r>
          </a:p>
          <a:p>
            <a:pPr lvl="0"/>
            <a:r>
              <a:rPr lang="pl-PL" sz="2000" b="1" dirty="0"/>
              <a:t>Zezwolenie na pracę – </a:t>
            </a:r>
            <a:r>
              <a:rPr lang="pl-PL" sz="2000" dirty="0"/>
              <a:t>wydawane przez wojewoda na wniosek pracodawcy:</a:t>
            </a:r>
          </a:p>
          <a:p>
            <a:r>
              <a:rPr lang="pl-PL" sz="2000" dirty="0"/>
              <a:t> </a:t>
            </a:r>
          </a:p>
          <a:p>
            <a:r>
              <a:rPr lang="pl-PL" sz="2000" b="1" dirty="0"/>
              <a:t>5 typów zezwoleń na pracę:</a:t>
            </a:r>
            <a:endParaRPr lang="pl-PL" sz="2000" dirty="0"/>
          </a:p>
          <a:p>
            <a:r>
              <a:rPr lang="pl-PL" sz="2000" b="1" dirty="0"/>
              <a:t>A</a:t>
            </a:r>
            <a:r>
              <a:rPr lang="pl-PL" sz="2000" dirty="0"/>
              <a:t> - gdy cudzoziemiec jest zatrudniony w podmiocie w Polsce, wydawane na wniosek pracodawcy;</a:t>
            </a:r>
          </a:p>
          <a:p>
            <a:r>
              <a:rPr lang="pl-PL" sz="2000" dirty="0"/>
              <a:t> </a:t>
            </a:r>
          </a:p>
          <a:p>
            <a:r>
              <a:rPr lang="pl-PL" sz="2000" b="1" dirty="0"/>
              <a:t>B </a:t>
            </a:r>
            <a:r>
              <a:rPr lang="pl-PL" sz="2000" dirty="0"/>
              <a:t>- gdy cudzoziemiec pełni funkcję w zarządzie, działa jako komplementariusz albo prokurent;</a:t>
            </a:r>
          </a:p>
          <a:p>
            <a:r>
              <a:rPr lang="pl-PL" sz="2000" dirty="0"/>
              <a:t> </a:t>
            </a:r>
          </a:p>
          <a:p>
            <a:r>
              <a:rPr lang="pl-PL" sz="2000" b="1" dirty="0"/>
              <a:t>C,D,E </a:t>
            </a:r>
            <a:r>
              <a:rPr lang="pl-PL" sz="2000" dirty="0"/>
              <a:t>– w przypadku delegowania cudzoziemca na terytorium Polski</a:t>
            </a:r>
          </a:p>
          <a:p>
            <a:r>
              <a:rPr lang="pl-PL" b="1" dirty="0"/>
              <a:t> </a:t>
            </a:r>
            <a:endParaRPr lang="pl-PL" dirty="0"/>
          </a:p>
          <a:p>
            <a:r>
              <a:rPr lang="pl-PL" b="1" dirty="0"/>
              <a:t> </a:t>
            </a:r>
            <a:endParaRPr lang="pl-PL" dirty="0"/>
          </a:p>
          <a:p>
            <a:pPr algn="just" eaLnBrk="1" hangingPunct="1">
              <a:defRPr/>
            </a:pPr>
            <a:endParaRPr lang="pl-PL" sz="2400" b="1" dirty="0">
              <a:solidFill>
                <a:srgbClr val="000000"/>
              </a:solidFill>
              <a:latin typeface="Arial" charset="0"/>
              <a:ea typeface="ＭＳ Ｐゴシック" charset="-128"/>
            </a:endParaRPr>
          </a:p>
          <a:p>
            <a:pP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p:txBody>
      </p:sp>
      <p:sp>
        <p:nvSpPr>
          <p:cNvPr id="3" name="Prostokąt 2"/>
          <p:cNvSpPr/>
          <p:nvPr/>
        </p:nvSpPr>
        <p:spPr>
          <a:xfrm>
            <a:off x="3071802" y="445122"/>
            <a:ext cx="4572000" cy="461665"/>
          </a:xfrm>
          <a:prstGeom prst="rect">
            <a:avLst/>
          </a:prstGeom>
        </p:spPr>
        <p:txBody>
          <a:bodyPr>
            <a:spAutoFit/>
          </a:bodyPr>
          <a:lstStyle/>
          <a:p>
            <a:pPr algn="ctr" eaLnBrk="1" hangingPunct="1">
              <a:defRPr/>
            </a:pPr>
            <a:r>
              <a:rPr lang="pl-PL" sz="1200" b="1" dirty="0">
                <a:solidFill>
                  <a:srgbClr val="000000"/>
                </a:solidFill>
                <a:latin typeface="Arial" charset="0"/>
                <a:ea typeface="ＭＳ Ｐゴシック" charset="-128"/>
              </a:rPr>
              <a:t>ZEZWOLENIA NA POBYT I PRACĘ CUDZOZIEMCÓW WYDAWANE PRZEZ WOJEWODĘ</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1897D1-C73E-44B5-B822-5867981C128B}"/>
              </a:ext>
            </a:extLst>
          </p:cNvPr>
          <p:cNvSpPr>
            <a:spLocks noGrp="1"/>
          </p:cNvSpPr>
          <p:nvPr>
            <p:ph type="ctrTitle"/>
          </p:nvPr>
        </p:nvSpPr>
        <p:spPr/>
        <p:txBody>
          <a:bodyPr/>
          <a:lstStyle/>
          <a:p>
            <a:r>
              <a:rPr lang="pl-PL" b="1" dirty="0"/>
              <a:t>Obowiązki pracodawcy</a:t>
            </a:r>
            <a:br>
              <a:rPr lang="pl-PL" dirty="0"/>
            </a:br>
            <a:endParaRPr lang="pl-PL" sz="3200" dirty="0"/>
          </a:p>
        </p:txBody>
      </p:sp>
      <p:sp>
        <p:nvSpPr>
          <p:cNvPr id="3" name="Podtytuł 2">
            <a:extLst>
              <a:ext uri="{FF2B5EF4-FFF2-40B4-BE49-F238E27FC236}">
                <a16:creationId xmlns:a16="http://schemas.microsoft.com/office/drawing/2014/main" id="{15E3356C-DACD-4ABD-BA93-7B7A8365F25C}"/>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09F2A1E8-18AB-4D4C-9B15-4C5B76E66C52}"/>
              </a:ext>
            </a:extLst>
          </p:cNvPr>
          <p:cNvSpPr>
            <a:spLocks noGrp="1"/>
          </p:cNvSpPr>
          <p:nvPr>
            <p:ph type="sldNum" sz="quarter" idx="12"/>
          </p:nvPr>
        </p:nvSpPr>
        <p:spPr/>
        <p:txBody>
          <a:bodyPr/>
          <a:lstStyle/>
          <a:p>
            <a:pPr>
              <a:defRPr/>
            </a:pPr>
            <a:fld id="{D3D4ECBE-1991-4364-9320-192491A9A36C}" type="slidenum">
              <a:rPr lang="en-US" smtClean="0"/>
              <a:pPr>
                <a:defRPr/>
              </a:pPr>
              <a:t>16</a:t>
            </a:fld>
            <a:endParaRPr lang="en-US"/>
          </a:p>
        </p:txBody>
      </p:sp>
    </p:spTree>
    <p:extLst>
      <p:ext uri="{BB962C8B-B14F-4D97-AF65-F5344CB8AC3E}">
        <p14:creationId xmlns:p14="http://schemas.microsoft.com/office/powerpoint/2010/main" val="228565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CA10DA-B353-4B05-9769-08172A63228D}"/>
              </a:ext>
            </a:extLst>
          </p:cNvPr>
          <p:cNvSpPr>
            <a:spLocks noGrp="1"/>
          </p:cNvSpPr>
          <p:nvPr>
            <p:ph type="ctrTitle"/>
          </p:nvPr>
        </p:nvSpPr>
        <p:spPr>
          <a:xfrm>
            <a:off x="685800" y="1219201"/>
            <a:ext cx="7772400" cy="5319712"/>
          </a:xfrm>
        </p:spPr>
        <p:txBody>
          <a:bodyPr/>
          <a:lstStyle/>
          <a:p>
            <a:pPr algn="l"/>
            <a:r>
              <a:rPr lang="pl-PL" sz="2400" b="1" dirty="0"/>
              <a:t>Przed powierzeniem pracy, sprawdź, czy cudzoziemiec posiada ważny dokument uprawniający do pobytu w Polsce, </a:t>
            </a:r>
            <a:r>
              <a:rPr lang="pl-PL" sz="2400" dirty="0"/>
              <a:t>zrób kopię dokumentu i przechowuj go do zakończenia pracy przez cudzoziemca.</a:t>
            </a:r>
            <a:br>
              <a:rPr lang="pl-PL" sz="2400" dirty="0"/>
            </a:br>
            <a:br>
              <a:rPr lang="pl-PL" sz="2400" dirty="0"/>
            </a:br>
            <a:r>
              <a:rPr lang="pl-PL" sz="2400" b="1" dirty="0"/>
              <a:t>Pracodawcom powierzającym wykonywanie pracy cudzoziemcowi przebywającemu bez ważnych dokumentów pobytowych grożą sankcje.</a:t>
            </a:r>
            <a:br>
              <a:rPr lang="pl-PL" sz="2400" dirty="0"/>
            </a:br>
            <a:r>
              <a:rPr lang="pl-PL" sz="2400" dirty="0"/>
              <a:t> </a:t>
            </a:r>
            <a:br>
              <a:rPr lang="pl-PL" sz="2400" dirty="0"/>
            </a:br>
            <a:r>
              <a:rPr lang="pl-PL" sz="2400" b="1" dirty="0"/>
              <a:t>Pracodawco, upewnij się, że tytuł pobytowy cudzoziemca uprawnia go do podejmowania pracy w Polsce.</a:t>
            </a:r>
            <a:endParaRPr lang="pl-PL" sz="2400" dirty="0"/>
          </a:p>
        </p:txBody>
      </p:sp>
      <p:sp>
        <p:nvSpPr>
          <p:cNvPr id="3" name="Podtytuł 2">
            <a:extLst>
              <a:ext uri="{FF2B5EF4-FFF2-40B4-BE49-F238E27FC236}">
                <a16:creationId xmlns:a16="http://schemas.microsoft.com/office/drawing/2014/main" id="{093C9547-F3A9-4055-BC78-FB466C846D3F}"/>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EC02F94E-8BF5-4DCD-AED6-5987947993DE}"/>
              </a:ext>
            </a:extLst>
          </p:cNvPr>
          <p:cNvSpPr>
            <a:spLocks noGrp="1"/>
          </p:cNvSpPr>
          <p:nvPr>
            <p:ph type="sldNum" sz="quarter" idx="12"/>
          </p:nvPr>
        </p:nvSpPr>
        <p:spPr/>
        <p:txBody>
          <a:bodyPr/>
          <a:lstStyle/>
          <a:p>
            <a:pPr>
              <a:defRPr/>
            </a:pPr>
            <a:fld id="{D3D4ECBE-1991-4364-9320-192491A9A36C}" type="slidenum">
              <a:rPr lang="en-US" smtClean="0"/>
              <a:pPr>
                <a:defRPr/>
              </a:pPr>
              <a:t>17</a:t>
            </a:fld>
            <a:endParaRPr lang="en-US"/>
          </a:p>
        </p:txBody>
      </p:sp>
    </p:spTree>
    <p:extLst>
      <p:ext uri="{BB962C8B-B14F-4D97-AF65-F5344CB8AC3E}">
        <p14:creationId xmlns:p14="http://schemas.microsoft.com/office/powerpoint/2010/main" val="34581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F29C76-3543-49A2-8955-03CC03EF3103}"/>
              </a:ext>
            </a:extLst>
          </p:cNvPr>
          <p:cNvSpPr>
            <a:spLocks noGrp="1"/>
          </p:cNvSpPr>
          <p:nvPr>
            <p:ph type="ctrTitle"/>
          </p:nvPr>
        </p:nvSpPr>
        <p:spPr>
          <a:xfrm>
            <a:off x="685800" y="1219201"/>
            <a:ext cx="7772400" cy="5162128"/>
          </a:xfrm>
        </p:spPr>
        <p:txBody>
          <a:bodyPr/>
          <a:lstStyle/>
          <a:p>
            <a:pPr algn="l"/>
            <a:r>
              <a:rPr lang="pl-PL" sz="2800" b="1" dirty="0"/>
              <a:t>Pamiętaj, że rodzaj umowy powinien być dostosowany do charakteru pracy.</a:t>
            </a:r>
            <a:br>
              <a:rPr lang="pl-PL" sz="2800" b="1" dirty="0"/>
            </a:br>
            <a:br>
              <a:rPr lang="pl-PL" sz="2400" dirty="0"/>
            </a:br>
            <a:r>
              <a:rPr lang="pl-PL" sz="2400" dirty="0"/>
              <a:t>Zawarcie umowy o dzieło nie może być sposobem na obejście przepisów kodeksu pracy czy zmniejszeniem kosztów zatrudnienia cudzoziemca. </a:t>
            </a:r>
            <a:br>
              <a:rPr lang="pl-PL" sz="2400" dirty="0"/>
            </a:br>
            <a:br>
              <a:rPr lang="pl-PL" sz="2400" dirty="0"/>
            </a:br>
            <a:r>
              <a:rPr lang="pl-PL" sz="2400" dirty="0"/>
              <a:t>Zawarcie umowy cywilnoprawnej w warunkach, kiedy powinna być zawarta umowa o pracę, stanowi naruszenie przepisów prawa pracy i jest karane grzywną.</a:t>
            </a:r>
            <a:br>
              <a:rPr lang="pl-PL" sz="2400" dirty="0"/>
            </a:br>
            <a:r>
              <a:rPr lang="pl-PL" sz="2400" dirty="0"/>
              <a:t> </a:t>
            </a:r>
            <a:br>
              <a:rPr lang="pl-PL" sz="2400" dirty="0"/>
            </a:br>
            <a:endParaRPr lang="pl-PL" sz="2400" dirty="0"/>
          </a:p>
        </p:txBody>
      </p:sp>
      <p:sp>
        <p:nvSpPr>
          <p:cNvPr id="3" name="Podtytuł 2">
            <a:extLst>
              <a:ext uri="{FF2B5EF4-FFF2-40B4-BE49-F238E27FC236}">
                <a16:creationId xmlns:a16="http://schemas.microsoft.com/office/drawing/2014/main" id="{53C7AD98-CB3D-4823-9E9D-6270EC5E654B}"/>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96E1559B-7678-4933-9794-C3BA551E7F7D}"/>
              </a:ext>
            </a:extLst>
          </p:cNvPr>
          <p:cNvSpPr>
            <a:spLocks noGrp="1"/>
          </p:cNvSpPr>
          <p:nvPr>
            <p:ph type="sldNum" sz="quarter" idx="12"/>
          </p:nvPr>
        </p:nvSpPr>
        <p:spPr/>
        <p:txBody>
          <a:bodyPr/>
          <a:lstStyle/>
          <a:p>
            <a:pPr>
              <a:defRPr/>
            </a:pPr>
            <a:fld id="{D3D4ECBE-1991-4364-9320-192491A9A36C}" type="slidenum">
              <a:rPr lang="en-US" smtClean="0"/>
              <a:pPr>
                <a:defRPr/>
              </a:pPr>
              <a:t>18</a:t>
            </a:fld>
            <a:endParaRPr lang="en-US"/>
          </a:p>
        </p:txBody>
      </p:sp>
    </p:spTree>
    <p:extLst>
      <p:ext uri="{BB962C8B-B14F-4D97-AF65-F5344CB8AC3E}">
        <p14:creationId xmlns:p14="http://schemas.microsoft.com/office/powerpoint/2010/main" val="388823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093140-9655-440E-A412-45C183F6A5BC}"/>
              </a:ext>
            </a:extLst>
          </p:cNvPr>
          <p:cNvSpPr>
            <a:spLocks noGrp="1"/>
          </p:cNvSpPr>
          <p:nvPr>
            <p:ph type="ctrTitle"/>
          </p:nvPr>
        </p:nvSpPr>
        <p:spPr>
          <a:xfrm>
            <a:off x="685800" y="1219200"/>
            <a:ext cx="7772400" cy="4954587"/>
          </a:xfrm>
        </p:spPr>
        <p:txBody>
          <a:bodyPr/>
          <a:lstStyle/>
          <a:p>
            <a:pPr algn="l"/>
            <a:br>
              <a:rPr lang="pl-PL" sz="2400" dirty="0"/>
            </a:br>
            <a:r>
              <a:rPr lang="pl-PL" sz="2400" dirty="0"/>
              <a:t>Jeśli zatrudnisz cudzoziemca na podstawie umowy </a:t>
            </a:r>
            <a:br>
              <a:rPr lang="pl-PL" sz="2400" dirty="0"/>
            </a:br>
            <a:r>
              <a:rPr lang="pl-PL" sz="2400" dirty="0"/>
              <a:t>o pracę lub umowy zlecenia masz </a:t>
            </a:r>
            <a:r>
              <a:rPr lang="pl-PL" sz="2400" b="1" dirty="0"/>
              <a:t>obowiązek zgłoszenia go w ciągu 7 dni od daty rozpoczęcia pracy do ubezpieczenia społecznego i zdrowotnego</a:t>
            </a:r>
            <a:r>
              <a:rPr lang="pl-PL" sz="2400" dirty="0"/>
              <a:t> oraz comiesięcznego terminowego odprowadzania składek do ZUS.</a:t>
            </a:r>
            <a:br>
              <a:rPr lang="pl-PL" sz="2400" dirty="0"/>
            </a:br>
            <a:r>
              <a:rPr lang="pl-PL" sz="2400" dirty="0"/>
              <a:t> </a:t>
            </a:r>
            <a:br>
              <a:rPr lang="pl-PL" sz="2400" dirty="0"/>
            </a:br>
            <a:r>
              <a:rPr lang="pl-PL" sz="2400" dirty="0"/>
              <a:t>Jako podmiot powierzający wykonywanie pracy  </a:t>
            </a:r>
            <a:r>
              <a:rPr lang="pl-PL" sz="2400" b="1" dirty="0"/>
              <a:t>jesteś obowiązany do wypełniania obowiązków wynikających z prawa podatkowego.</a:t>
            </a:r>
            <a:br>
              <a:rPr lang="pl-PL" sz="2400" dirty="0"/>
            </a:br>
            <a:r>
              <a:rPr lang="pl-PL" sz="2400" dirty="0"/>
              <a:t> </a:t>
            </a:r>
            <a:br>
              <a:rPr lang="pl-PL" sz="2400" dirty="0"/>
            </a:br>
            <a:endParaRPr lang="pl-PL" sz="2400" dirty="0"/>
          </a:p>
        </p:txBody>
      </p:sp>
      <p:sp>
        <p:nvSpPr>
          <p:cNvPr id="3" name="Podtytuł 2">
            <a:extLst>
              <a:ext uri="{FF2B5EF4-FFF2-40B4-BE49-F238E27FC236}">
                <a16:creationId xmlns:a16="http://schemas.microsoft.com/office/drawing/2014/main" id="{8970B621-B84C-4C22-91A7-7A888C8E9E0C}"/>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297820EF-97F3-47FA-9B5B-A7DBDD0AD90C}"/>
              </a:ext>
            </a:extLst>
          </p:cNvPr>
          <p:cNvSpPr>
            <a:spLocks noGrp="1"/>
          </p:cNvSpPr>
          <p:nvPr>
            <p:ph type="sldNum" sz="quarter" idx="12"/>
          </p:nvPr>
        </p:nvSpPr>
        <p:spPr/>
        <p:txBody>
          <a:bodyPr/>
          <a:lstStyle/>
          <a:p>
            <a:pPr>
              <a:defRPr/>
            </a:pPr>
            <a:fld id="{D3D4ECBE-1991-4364-9320-192491A9A36C}" type="slidenum">
              <a:rPr lang="en-US" smtClean="0"/>
              <a:pPr>
                <a:defRPr/>
              </a:pPr>
              <a:t>19</a:t>
            </a:fld>
            <a:endParaRPr lang="en-US"/>
          </a:p>
        </p:txBody>
      </p:sp>
    </p:spTree>
    <p:extLst>
      <p:ext uri="{BB962C8B-B14F-4D97-AF65-F5344CB8AC3E}">
        <p14:creationId xmlns:p14="http://schemas.microsoft.com/office/powerpoint/2010/main" val="352098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1">
            <a:extLst>
              <a:ext uri="{FF2B5EF4-FFF2-40B4-BE49-F238E27FC236}">
                <a16:creationId xmlns:a16="http://schemas.microsoft.com/office/drawing/2014/main" id="{DE7491B5-91AB-4AA0-9AE6-31D9B9EDEB97}"/>
              </a:ext>
            </a:extLst>
          </p:cNvPr>
          <p:cNvSpPr>
            <a:spLocks noChangeArrowheads="1"/>
          </p:cNvSpPr>
          <p:nvPr/>
        </p:nvSpPr>
        <p:spPr bwMode="auto">
          <a:xfrm>
            <a:off x="395288" y="1773238"/>
            <a:ext cx="842486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eaLnBrk="1" hangingPunct="1"/>
            <a:endParaRPr lang="pl-PL" altLang="pl-PL" b="1" dirty="0"/>
          </a:p>
          <a:p>
            <a:pPr algn="ctr"/>
            <a:r>
              <a:rPr lang="pl-PL" sz="3200" b="1" dirty="0">
                <a:solidFill>
                  <a:srgbClr val="000000"/>
                </a:solidFill>
              </a:rPr>
              <a:t>NOWE ZASADY ZATRUDNIANIA CUDZOZIEMCÓW</a:t>
            </a:r>
            <a:endParaRPr lang="pl-PL" sz="3200" dirty="0">
              <a:solidFill>
                <a:srgbClr val="000000"/>
              </a:solidFill>
            </a:endParaRPr>
          </a:p>
          <a:p>
            <a:pPr algn="ctr"/>
            <a:r>
              <a:rPr lang="pl-PL" sz="3200" b="1" dirty="0">
                <a:solidFill>
                  <a:srgbClr val="000000"/>
                </a:solidFill>
              </a:rPr>
              <a:t>ZMIANY OD 1 STYCZNIA 2018 R.</a:t>
            </a:r>
          </a:p>
          <a:p>
            <a:pPr algn="ctr"/>
            <a:endParaRPr lang="pl-PL" sz="3200" b="1" dirty="0">
              <a:solidFill>
                <a:srgbClr val="000000"/>
              </a:solidFill>
            </a:endParaRPr>
          </a:p>
          <a:p>
            <a:pPr algn="ctr"/>
            <a:r>
              <a:rPr lang="pl-PL" sz="2000" b="1" dirty="0">
                <a:solidFill>
                  <a:srgbClr val="000000"/>
                </a:solidFill>
              </a:rPr>
              <a:t>ZEZWOLENIE NA PRACĘ SEZONOWĄ / OŚWIADCZENIA</a:t>
            </a:r>
            <a:endParaRPr lang="pl-PL" sz="2000" dirty="0">
              <a:solidFill>
                <a:srgbClr val="000000"/>
              </a:solidFill>
            </a:endParaRPr>
          </a:p>
          <a:p>
            <a:pPr algn="ctr"/>
            <a:r>
              <a:rPr lang="pl-PL" sz="2000" dirty="0"/>
              <a:t> </a:t>
            </a:r>
          </a:p>
          <a:p>
            <a:pPr algn="ctr"/>
            <a:endParaRPr lang="pl-PL"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64AC81-3C06-47AC-B118-7938C18F1915}"/>
              </a:ext>
            </a:extLst>
          </p:cNvPr>
          <p:cNvSpPr>
            <a:spLocks noGrp="1"/>
          </p:cNvSpPr>
          <p:nvPr>
            <p:ph type="ctrTitle"/>
          </p:nvPr>
        </p:nvSpPr>
        <p:spPr>
          <a:xfrm>
            <a:off x="685800" y="1484785"/>
            <a:ext cx="7772400" cy="4464496"/>
          </a:xfrm>
        </p:spPr>
        <p:txBody>
          <a:bodyPr/>
          <a:lstStyle/>
          <a:p>
            <a:br>
              <a:rPr lang="pl-PL" sz="3200" b="1" dirty="0"/>
            </a:br>
            <a:r>
              <a:rPr lang="pl-PL" sz="3200" b="1" dirty="0"/>
              <a:t>NAJWAŻNIEJSZE ZMIANY</a:t>
            </a:r>
            <a:br>
              <a:rPr lang="pl-PL" sz="3200" dirty="0"/>
            </a:br>
            <a:r>
              <a:rPr lang="pl-PL" sz="3200" b="1" dirty="0"/>
              <a:t>WPROWADZONE </a:t>
            </a:r>
            <a:br>
              <a:rPr lang="pl-PL" sz="3200" b="1" dirty="0"/>
            </a:br>
            <a:r>
              <a:rPr lang="pl-PL" sz="3200" b="1" dirty="0"/>
              <a:t>OD 1 STYCZNIA 2018 R.</a:t>
            </a:r>
            <a:br>
              <a:rPr lang="pl-PL" sz="3200" dirty="0"/>
            </a:br>
            <a:endParaRPr lang="pl-PL" sz="3200" dirty="0"/>
          </a:p>
        </p:txBody>
      </p:sp>
      <p:sp>
        <p:nvSpPr>
          <p:cNvPr id="3" name="Podtytuł 2">
            <a:extLst>
              <a:ext uri="{FF2B5EF4-FFF2-40B4-BE49-F238E27FC236}">
                <a16:creationId xmlns:a16="http://schemas.microsoft.com/office/drawing/2014/main" id="{103EEF92-D7FC-4423-9B5F-536F2D1FA205}"/>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6BE78933-4ECE-498F-A2AD-28F98A26B4C1}"/>
              </a:ext>
            </a:extLst>
          </p:cNvPr>
          <p:cNvSpPr>
            <a:spLocks noGrp="1"/>
          </p:cNvSpPr>
          <p:nvPr>
            <p:ph type="sldNum" sz="quarter" idx="12"/>
          </p:nvPr>
        </p:nvSpPr>
        <p:spPr/>
        <p:txBody>
          <a:bodyPr/>
          <a:lstStyle/>
          <a:p>
            <a:pPr>
              <a:defRPr/>
            </a:pPr>
            <a:fld id="{D3D4ECBE-1991-4364-9320-192491A9A36C}" type="slidenum">
              <a:rPr lang="en-US" smtClean="0"/>
              <a:pPr>
                <a:defRPr/>
              </a:pPr>
              <a:t>20</a:t>
            </a:fld>
            <a:endParaRPr lang="en-US"/>
          </a:p>
        </p:txBody>
      </p:sp>
    </p:spTree>
    <p:extLst>
      <p:ext uri="{BB962C8B-B14F-4D97-AF65-F5344CB8AC3E}">
        <p14:creationId xmlns:p14="http://schemas.microsoft.com/office/powerpoint/2010/main" val="46295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6C9F5F6-1EEB-4E6A-9189-8C5E4D8D51C4}"/>
              </a:ext>
            </a:extLst>
          </p:cNvPr>
          <p:cNvSpPr>
            <a:spLocks noChangeArrowheads="1"/>
          </p:cNvSpPr>
          <p:nvPr/>
        </p:nvSpPr>
        <p:spPr bwMode="auto">
          <a:xfrm>
            <a:off x="539552" y="1197880"/>
            <a:ext cx="8280152" cy="778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sz="2800" b="1" dirty="0"/>
              <a:t>Dokumenty dopuszczające do rynku pracy</a:t>
            </a:r>
            <a:endParaRPr lang="pl-PL" sz="2800" dirty="0"/>
          </a:p>
          <a:p>
            <a:r>
              <a:rPr lang="pl-PL" sz="2800" b="1" dirty="0"/>
              <a:t>(starosta/powiatowy urząd pracy)</a:t>
            </a:r>
          </a:p>
          <a:p>
            <a:endParaRPr lang="pl-PL" sz="2400" dirty="0"/>
          </a:p>
          <a:p>
            <a:pPr lvl="0"/>
            <a:r>
              <a:rPr lang="pl-PL" sz="2400" b="1" dirty="0"/>
              <a:t>Oświadczenie</a:t>
            </a:r>
            <a:r>
              <a:rPr lang="pl-PL" sz="2400" dirty="0"/>
              <a:t> (</a:t>
            </a:r>
            <a:r>
              <a:rPr lang="pl-PL" sz="2200" dirty="0"/>
              <a:t>nowe przepisy od 1 stycznia 2018 r.)</a:t>
            </a:r>
          </a:p>
          <a:p>
            <a:r>
              <a:rPr lang="pl-PL" sz="2200" dirty="0"/>
              <a:t>- rejestrowane w powiatowym urzędzie pracy składane przez pracodawcę dla obywateli Armenii, Białorusi, Gruzji, </a:t>
            </a:r>
            <a:r>
              <a:rPr lang="pl-PL" sz="2200" dirty="0" err="1"/>
              <a:t>Mołdawi</a:t>
            </a:r>
            <a:r>
              <a:rPr lang="pl-PL" sz="2200" dirty="0"/>
              <a:t>, Rosji i Ukrainy;</a:t>
            </a:r>
          </a:p>
          <a:p>
            <a:r>
              <a:rPr lang="pl-PL" sz="2200" dirty="0"/>
              <a:t>- uprawnia do wykonywania </a:t>
            </a:r>
            <a:r>
              <a:rPr lang="pl-PL" sz="2200" b="1" dirty="0"/>
              <a:t>pracy </a:t>
            </a:r>
            <a:r>
              <a:rPr lang="pl-PL" sz="2200" b="1" dirty="0" err="1"/>
              <a:t>niesezonowej</a:t>
            </a:r>
            <a:r>
              <a:rPr lang="pl-PL" sz="2200" b="1" dirty="0"/>
              <a:t> </a:t>
            </a:r>
            <a:r>
              <a:rPr lang="pl-PL" sz="2200" dirty="0"/>
              <a:t>bez zezwolenia.</a:t>
            </a:r>
            <a:endParaRPr lang="pl-PL" sz="2400" dirty="0"/>
          </a:p>
          <a:p>
            <a:pPr lvl="0"/>
            <a:r>
              <a:rPr lang="pl-PL" dirty="0"/>
              <a:t> </a:t>
            </a:r>
            <a:r>
              <a:rPr lang="pl-PL" sz="2400" b="1" dirty="0"/>
              <a:t>Zezwolenie na pracę sezonową – typ S </a:t>
            </a:r>
            <a:r>
              <a:rPr lang="pl-PL" sz="2400" dirty="0"/>
              <a:t>(nowy instrument wprowadzony 1 stycznia 2018 r.)</a:t>
            </a:r>
          </a:p>
          <a:p>
            <a:r>
              <a:rPr lang="pl-PL" sz="2400" dirty="0"/>
              <a:t>- wydawane przez starostę na wniosek pracodawcy;</a:t>
            </a:r>
          </a:p>
          <a:p>
            <a:pPr marL="342900" indent="-342900">
              <a:buFontTx/>
              <a:buChar char="-"/>
            </a:pPr>
            <a:r>
              <a:rPr lang="pl-PL" sz="2400" dirty="0"/>
              <a:t>uprawnia do wykonywania pracy w podklasach uznanych za sezonowe </a:t>
            </a:r>
          </a:p>
          <a:p>
            <a:endParaRPr lang="pl-PL" dirty="0"/>
          </a:p>
          <a:p>
            <a:r>
              <a:rPr lang="pl-PL" dirty="0"/>
              <a:t> </a:t>
            </a:r>
          </a:p>
          <a:p>
            <a:r>
              <a:rPr lang="pl-PL" dirty="0"/>
              <a:t> </a:t>
            </a:r>
          </a:p>
          <a:p>
            <a:r>
              <a:rPr lang="pl-PL" dirty="0"/>
              <a:t> </a:t>
            </a:r>
          </a:p>
          <a:p>
            <a:pPr algn="just" eaLnBrk="1" hangingPunct="1">
              <a:defRPr/>
            </a:pPr>
            <a:endParaRPr lang="pl-PL" sz="2400" b="1" dirty="0">
              <a:solidFill>
                <a:srgbClr val="000000"/>
              </a:solidFill>
              <a:latin typeface="Arial" charset="0"/>
              <a:ea typeface="ＭＳ Ｐゴシック" charset="-128"/>
            </a:endParaRPr>
          </a:p>
          <a:p>
            <a:pP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a:p>
            <a:pPr algn="r" eaLnBrk="1" hangingPunct="1">
              <a:defRPr/>
            </a:pPr>
            <a:endParaRPr lang="pl-PL" sz="1400" b="1" dirty="0">
              <a:latin typeface="Arial" charset="0"/>
              <a:ea typeface="ＭＳ Ｐゴシック" charset="-128"/>
            </a:endParaRPr>
          </a:p>
        </p:txBody>
      </p:sp>
      <p:sp>
        <p:nvSpPr>
          <p:cNvPr id="3" name="Prostokąt 2"/>
          <p:cNvSpPr/>
          <p:nvPr/>
        </p:nvSpPr>
        <p:spPr>
          <a:xfrm>
            <a:off x="3071802" y="445122"/>
            <a:ext cx="4572000" cy="461665"/>
          </a:xfrm>
          <a:prstGeom prst="rect">
            <a:avLst/>
          </a:prstGeom>
        </p:spPr>
        <p:txBody>
          <a:bodyPr>
            <a:spAutoFit/>
          </a:bodyPr>
          <a:lstStyle/>
          <a:p>
            <a:pPr algn="ctr" eaLnBrk="1" hangingPunct="1">
              <a:defRPr/>
            </a:pPr>
            <a:r>
              <a:rPr lang="pl-PL" sz="1200" b="1" dirty="0">
                <a:solidFill>
                  <a:srgbClr val="000000"/>
                </a:solidFill>
                <a:latin typeface="Arial" charset="0"/>
                <a:ea typeface="ＭＳ Ｐゴシック" charset="-128"/>
              </a:rPr>
              <a:t>ZEZWOLENIA/OŚWIADCZENIA NA PRACĘ CUDZOZIEMCÓW WYDAWANE PRZEZ STAROSTĘ</a:t>
            </a:r>
          </a:p>
        </p:txBody>
      </p:sp>
    </p:spTree>
    <p:extLst>
      <p:ext uri="{BB962C8B-B14F-4D97-AF65-F5344CB8AC3E}">
        <p14:creationId xmlns:p14="http://schemas.microsoft.com/office/powerpoint/2010/main" val="1819384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C6FEA1-A8B1-4794-B1B4-29EC0E118442}"/>
              </a:ext>
            </a:extLst>
          </p:cNvPr>
          <p:cNvSpPr>
            <a:spLocks noGrp="1"/>
          </p:cNvSpPr>
          <p:nvPr>
            <p:ph type="ctrTitle"/>
          </p:nvPr>
        </p:nvSpPr>
        <p:spPr>
          <a:xfrm>
            <a:off x="685800" y="1219201"/>
            <a:ext cx="7772400" cy="2381250"/>
          </a:xfrm>
        </p:spPr>
        <p:txBody>
          <a:bodyPr/>
          <a:lstStyle/>
          <a:p>
            <a:pPr algn="l"/>
            <a:r>
              <a:rPr lang="pl-PL" sz="2800" b="1" dirty="0"/>
              <a:t>Oświadczenie </a:t>
            </a:r>
            <a:br>
              <a:rPr lang="pl-PL" sz="2800" b="1" dirty="0"/>
            </a:br>
            <a:r>
              <a:rPr lang="pl-PL" sz="2800" b="1" dirty="0"/>
              <a:t>o powierzeniu wykonywania pracy cudzoziemcowi</a:t>
            </a:r>
            <a:br>
              <a:rPr lang="pl-PL" sz="2800" b="1" dirty="0"/>
            </a:br>
            <a:br>
              <a:rPr lang="pl-PL" sz="2800" dirty="0"/>
            </a:br>
            <a:r>
              <a:rPr lang="pl-PL" sz="2800" dirty="0"/>
              <a:t>Zawężenie do prac, które nie będą objęte zezwoleniem na pracę sezonową </a:t>
            </a:r>
            <a:r>
              <a:rPr lang="pl-PL" sz="2800" dirty="0" err="1"/>
              <a:t>tj</a:t>
            </a:r>
            <a:r>
              <a:rPr lang="pl-PL" sz="2800" dirty="0"/>
              <a:t>:</a:t>
            </a:r>
            <a:br>
              <a:rPr lang="pl-PL" sz="2800" dirty="0"/>
            </a:br>
            <a:br>
              <a:rPr lang="pl-PL" sz="2800" dirty="0"/>
            </a:br>
            <a:r>
              <a:rPr lang="pl-PL" sz="1600" dirty="0"/>
              <a:t>UPRAWY ROLNE, CHÓW I HODOWLA ZWIERZĄT,ŁOWIECTWO,WŁĄCZAJĄC DZIAŁALNOŚĆ USŁUGOWĄ, ZAKWATEREROWANIE, DZIAŁĄLNOŚĆ USŁUGOWA ZWIĄZANA Z WYŻYWIENIEM;</a:t>
            </a:r>
            <a:br>
              <a:rPr lang="pl-PL" sz="1600" dirty="0"/>
            </a:br>
            <a:br>
              <a:rPr lang="pl-PL" sz="1600" dirty="0"/>
            </a:br>
            <a:r>
              <a:rPr lang="pl-PL" sz="2800" dirty="0"/>
              <a:t>Obejmuje obywateli Armenii, Białorusi, Gruzji, </a:t>
            </a:r>
            <a:r>
              <a:rPr lang="pl-PL" sz="2800" dirty="0" err="1"/>
              <a:t>Mołdawi</a:t>
            </a:r>
            <a:r>
              <a:rPr lang="pl-PL" sz="2800" dirty="0"/>
              <a:t>, Rosji i Ukrainy;</a:t>
            </a:r>
            <a:br>
              <a:rPr lang="pl-PL" sz="2800" dirty="0"/>
            </a:br>
            <a:endParaRPr lang="pl-PL" sz="2800" dirty="0"/>
          </a:p>
        </p:txBody>
      </p:sp>
      <p:sp>
        <p:nvSpPr>
          <p:cNvPr id="3" name="Podtytuł 2">
            <a:extLst>
              <a:ext uri="{FF2B5EF4-FFF2-40B4-BE49-F238E27FC236}">
                <a16:creationId xmlns:a16="http://schemas.microsoft.com/office/drawing/2014/main" id="{FED0E7CE-82F1-45BD-A540-BB13BDA0C48C}"/>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5E6744C0-3ED0-4E61-93E2-484704C7C020}"/>
              </a:ext>
            </a:extLst>
          </p:cNvPr>
          <p:cNvSpPr>
            <a:spLocks noGrp="1"/>
          </p:cNvSpPr>
          <p:nvPr>
            <p:ph type="sldNum" sz="quarter" idx="12"/>
          </p:nvPr>
        </p:nvSpPr>
        <p:spPr/>
        <p:txBody>
          <a:bodyPr/>
          <a:lstStyle/>
          <a:p>
            <a:pPr>
              <a:defRPr/>
            </a:pPr>
            <a:fld id="{D3D4ECBE-1991-4364-9320-192491A9A36C}" type="slidenum">
              <a:rPr lang="en-US" smtClean="0"/>
              <a:pPr>
                <a:defRPr/>
              </a:pPr>
              <a:t>22</a:t>
            </a:fld>
            <a:endParaRPr lang="en-US"/>
          </a:p>
        </p:txBody>
      </p:sp>
    </p:spTree>
    <p:extLst>
      <p:ext uri="{BB962C8B-B14F-4D97-AF65-F5344CB8AC3E}">
        <p14:creationId xmlns:p14="http://schemas.microsoft.com/office/powerpoint/2010/main" val="715920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41D61B-7629-4E8B-BFCA-334DBCF9B333}"/>
              </a:ext>
            </a:extLst>
          </p:cNvPr>
          <p:cNvSpPr>
            <a:spLocks noGrp="1"/>
          </p:cNvSpPr>
          <p:nvPr>
            <p:ph type="ctrTitle"/>
          </p:nvPr>
        </p:nvSpPr>
        <p:spPr>
          <a:xfrm>
            <a:off x="685800" y="980729"/>
            <a:ext cx="7772400" cy="4824536"/>
          </a:xfrm>
        </p:spPr>
        <p:txBody>
          <a:bodyPr/>
          <a:lstStyle/>
          <a:p>
            <a:pPr algn="l"/>
            <a:br>
              <a:rPr lang="pl-PL" sz="2800" b="1" dirty="0"/>
            </a:br>
            <a:r>
              <a:rPr lang="pl-PL" sz="2400" b="1" dirty="0">
                <a:solidFill>
                  <a:schemeClr val="bg1"/>
                </a:solidFill>
              </a:rPr>
              <a:t>Oświadczenie </a:t>
            </a:r>
            <a:br>
              <a:rPr lang="pl-PL" sz="2400" b="1" dirty="0">
                <a:solidFill>
                  <a:schemeClr val="bg1"/>
                </a:solidFill>
              </a:rPr>
            </a:br>
            <a:r>
              <a:rPr lang="pl-PL" sz="2400" b="1" dirty="0">
                <a:solidFill>
                  <a:schemeClr val="bg1"/>
                </a:solidFill>
              </a:rPr>
              <a:t>o powierzeniu wykonywania pracy cudzoziemcowi</a:t>
            </a:r>
            <a:endParaRPr lang="pl-PL" sz="2400" dirty="0">
              <a:solidFill>
                <a:schemeClr val="bg1"/>
              </a:solidFill>
            </a:endParaRPr>
          </a:p>
        </p:txBody>
      </p:sp>
      <p:sp>
        <p:nvSpPr>
          <p:cNvPr id="3" name="Podtytuł 2">
            <a:extLst>
              <a:ext uri="{FF2B5EF4-FFF2-40B4-BE49-F238E27FC236}">
                <a16:creationId xmlns:a16="http://schemas.microsoft.com/office/drawing/2014/main" id="{25D8B3EB-3FCA-488C-A89D-3F824D6C7220}"/>
              </a:ext>
            </a:extLst>
          </p:cNvPr>
          <p:cNvSpPr>
            <a:spLocks noGrp="1"/>
          </p:cNvSpPr>
          <p:nvPr>
            <p:ph type="subTitle" idx="1"/>
          </p:nvPr>
        </p:nvSpPr>
        <p:spPr>
          <a:xfrm>
            <a:off x="685800" y="1844824"/>
            <a:ext cx="8350696" cy="4608512"/>
          </a:xfrm>
        </p:spPr>
        <p:txBody>
          <a:bodyPr/>
          <a:lstStyle/>
          <a:p>
            <a:pPr lvl="0" algn="l"/>
            <a:endParaRPr lang="pl-PL" sz="2800" dirty="0">
              <a:solidFill>
                <a:schemeClr val="tx1"/>
              </a:solidFill>
            </a:endParaRPr>
          </a:p>
          <a:p>
            <a:pPr lvl="0" algn="l"/>
            <a:endParaRPr lang="pl-PL" sz="2800" dirty="0">
              <a:solidFill>
                <a:schemeClr val="tx1"/>
              </a:solidFill>
            </a:endParaRPr>
          </a:p>
          <a:p>
            <a:pPr lvl="0" algn="l"/>
            <a:r>
              <a:rPr lang="pl-PL" sz="2800" dirty="0">
                <a:solidFill>
                  <a:schemeClr val="tx1"/>
                </a:solidFill>
              </a:rPr>
              <a:t>Wprowadzenie przesłanek odmowy rejestracji oświadczenia;</a:t>
            </a:r>
          </a:p>
          <a:p>
            <a:pPr lvl="0" algn="l"/>
            <a:endParaRPr lang="pl-PL" sz="2800" dirty="0">
              <a:solidFill>
                <a:schemeClr val="tx1"/>
              </a:solidFill>
            </a:endParaRPr>
          </a:p>
          <a:p>
            <a:pPr lvl="0" algn="l"/>
            <a:r>
              <a:rPr lang="pl-PL" sz="2800" dirty="0">
                <a:solidFill>
                  <a:schemeClr val="tx1"/>
                </a:solidFill>
              </a:rPr>
              <a:t>Odmowa wydawana w formie decyzji administracyjnej co umożliwia  odwołanie się do organu drugiej instancji tj. ministra właściwego ds. pracy;</a:t>
            </a:r>
          </a:p>
          <a:p>
            <a:pPr algn="l"/>
            <a:endParaRPr lang="pl-PL" sz="2800" dirty="0"/>
          </a:p>
        </p:txBody>
      </p:sp>
      <p:sp>
        <p:nvSpPr>
          <p:cNvPr id="4" name="Symbol zastępczy numeru slajdu 3">
            <a:extLst>
              <a:ext uri="{FF2B5EF4-FFF2-40B4-BE49-F238E27FC236}">
                <a16:creationId xmlns:a16="http://schemas.microsoft.com/office/drawing/2014/main" id="{9DC7112E-4296-4DEA-9CE2-5ABEF06516A6}"/>
              </a:ext>
            </a:extLst>
          </p:cNvPr>
          <p:cNvSpPr>
            <a:spLocks noGrp="1"/>
          </p:cNvSpPr>
          <p:nvPr>
            <p:ph type="sldNum" sz="quarter" idx="12"/>
          </p:nvPr>
        </p:nvSpPr>
        <p:spPr/>
        <p:txBody>
          <a:bodyPr/>
          <a:lstStyle/>
          <a:p>
            <a:pPr>
              <a:defRPr/>
            </a:pPr>
            <a:fld id="{D3D4ECBE-1991-4364-9320-192491A9A36C}" type="slidenum">
              <a:rPr lang="en-US" smtClean="0"/>
              <a:pPr>
                <a:defRPr/>
              </a:pPr>
              <a:t>23</a:t>
            </a:fld>
            <a:endParaRPr lang="en-US"/>
          </a:p>
        </p:txBody>
      </p:sp>
    </p:spTree>
    <p:extLst>
      <p:ext uri="{BB962C8B-B14F-4D97-AF65-F5344CB8AC3E}">
        <p14:creationId xmlns:p14="http://schemas.microsoft.com/office/powerpoint/2010/main" val="151954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65F9EF-AA95-42DD-AA63-CDED7E377240}"/>
              </a:ext>
            </a:extLst>
          </p:cNvPr>
          <p:cNvSpPr>
            <a:spLocks noGrp="1"/>
          </p:cNvSpPr>
          <p:nvPr>
            <p:ph type="ctrTitle"/>
          </p:nvPr>
        </p:nvSpPr>
        <p:spPr>
          <a:xfrm>
            <a:off x="685800" y="1124745"/>
            <a:ext cx="7772400" cy="5414168"/>
          </a:xfrm>
        </p:spPr>
        <p:txBody>
          <a:bodyPr/>
          <a:lstStyle/>
          <a:p>
            <a:pPr lvl="0" algn="l"/>
            <a:r>
              <a:rPr lang="pl-PL" sz="2400" b="1" dirty="0">
                <a:solidFill>
                  <a:schemeClr val="bg1"/>
                </a:solidFill>
              </a:rPr>
              <a:t>Oświadczenie </a:t>
            </a:r>
            <a:br>
              <a:rPr lang="pl-PL" sz="2400" b="1" dirty="0">
                <a:solidFill>
                  <a:schemeClr val="bg1"/>
                </a:solidFill>
              </a:rPr>
            </a:br>
            <a:r>
              <a:rPr lang="pl-PL" sz="2400" b="1" dirty="0">
                <a:solidFill>
                  <a:schemeClr val="bg1"/>
                </a:solidFill>
              </a:rPr>
              <a:t>o powierzeniu wykonywania pracy cudzoziemcowi</a:t>
            </a:r>
            <a:br>
              <a:rPr lang="pl-PL" sz="2400" b="1" dirty="0">
                <a:solidFill>
                  <a:schemeClr val="bg1"/>
                </a:solidFill>
              </a:rPr>
            </a:br>
            <a:br>
              <a:rPr lang="pl-PL" sz="2400" b="1" dirty="0"/>
            </a:br>
            <a:br>
              <a:rPr lang="pl-PL" sz="2400" b="1" dirty="0"/>
            </a:br>
            <a:r>
              <a:rPr lang="pl-PL" sz="2800" dirty="0"/>
              <a:t>Obowiązki informacyjne podmiotu tj. poinformowanie o podjęciu(najpóźniej w dniu rozpoczęcia pracy) lub niepodjęciu pracy przez cudzoziemca (w terminie 7 dni od daty rozpoczęcia pracy wskazanej w oświadczeniu); </a:t>
            </a:r>
            <a:br>
              <a:rPr lang="pl-PL" sz="2800" dirty="0"/>
            </a:br>
            <a:br>
              <a:rPr lang="pl-PL" sz="2800" dirty="0"/>
            </a:br>
            <a:endParaRPr lang="pl-PL" sz="2800" dirty="0"/>
          </a:p>
        </p:txBody>
      </p:sp>
      <p:sp>
        <p:nvSpPr>
          <p:cNvPr id="3" name="Podtytuł 2">
            <a:extLst>
              <a:ext uri="{FF2B5EF4-FFF2-40B4-BE49-F238E27FC236}">
                <a16:creationId xmlns:a16="http://schemas.microsoft.com/office/drawing/2014/main" id="{3B3B9FDD-791D-46C7-AEED-5F66E4961800}"/>
              </a:ext>
            </a:extLst>
          </p:cNvPr>
          <p:cNvSpPr>
            <a:spLocks noGrp="1"/>
          </p:cNvSpPr>
          <p:nvPr>
            <p:ph type="subTitle" idx="1"/>
          </p:nvPr>
        </p:nvSpPr>
        <p:spPr/>
        <p:txBody>
          <a:bodyPr/>
          <a:lstStyle/>
          <a:p>
            <a:endParaRPr lang="pl-PL" dirty="0"/>
          </a:p>
          <a:p>
            <a:endParaRPr lang="pl-PL" dirty="0"/>
          </a:p>
        </p:txBody>
      </p:sp>
      <p:sp>
        <p:nvSpPr>
          <p:cNvPr id="4" name="Symbol zastępczy numeru slajdu 3">
            <a:extLst>
              <a:ext uri="{FF2B5EF4-FFF2-40B4-BE49-F238E27FC236}">
                <a16:creationId xmlns:a16="http://schemas.microsoft.com/office/drawing/2014/main" id="{ADF3E0DD-9351-4A68-9E29-4FE0A42CCDBA}"/>
              </a:ext>
            </a:extLst>
          </p:cNvPr>
          <p:cNvSpPr>
            <a:spLocks noGrp="1"/>
          </p:cNvSpPr>
          <p:nvPr>
            <p:ph type="sldNum" sz="quarter" idx="12"/>
          </p:nvPr>
        </p:nvSpPr>
        <p:spPr/>
        <p:txBody>
          <a:bodyPr/>
          <a:lstStyle/>
          <a:p>
            <a:pPr>
              <a:defRPr/>
            </a:pPr>
            <a:fld id="{D3D4ECBE-1991-4364-9320-192491A9A36C}" type="slidenum">
              <a:rPr lang="en-US" smtClean="0"/>
              <a:pPr>
                <a:defRPr/>
              </a:pPr>
              <a:t>24</a:t>
            </a:fld>
            <a:endParaRPr lang="en-US"/>
          </a:p>
        </p:txBody>
      </p:sp>
    </p:spTree>
    <p:extLst>
      <p:ext uri="{BB962C8B-B14F-4D97-AF65-F5344CB8AC3E}">
        <p14:creationId xmlns:p14="http://schemas.microsoft.com/office/powerpoint/2010/main" val="495746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6F1113-6E26-40E3-9CF7-A68CEA6A5907}"/>
              </a:ext>
            </a:extLst>
          </p:cNvPr>
          <p:cNvSpPr>
            <a:spLocks noGrp="1"/>
          </p:cNvSpPr>
          <p:nvPr>
            <p:ph type="ctrTitle"/>
          </p:nvPr>
        </p:nvSpPr>
        <p:spPr>
          <a:xfrm>
            <a:off x="685800" y="1124745"/>
            <a:ext cx="7772400" cy="2475706"/>
          </a:xfrm>
        </p:spPr>
        <p:txBody>
          <a:bodyPr/>
          <a:lstStyle/>
          <a:p>
            <a:pPr algn="l"/>
            <a:r>
              <a:rPr lang="pl-PL" sz="2400" b="1" dirty="0">
                <a:solidFill>
                  <a:schemeClr val="bg1"/>
                </a:solidFill>
              </a:rPr>
              <a:t>Oświadczenie </a:t>
            </a:r>
            <a:br>
              <a:rPr lang="pl-PL" sz="2400" b="1" dirty="0">
                <a:solidFill>
                  <a:schemeClr val="bg1"/>
                </a:solidFill>
              </a:rPr>
            </a:br>
            <a:r>
              <a:rPr lang="pl-PL" sz="2400" b="1" dirty="0">
                <a:solidFill>
                  <a:schemeClr val="bg1"/>
                </a:solidFill>
              </a:rPr>
              <a:t>o powierzeniu wykonywania pracy cudzoziemcowi</a:t>
            </a:r>
            <a:br>
              <a:rPr lang="pl-PL" sz="2400" b="1" dirty="0"/>
            </a:br>
            <a:br>
              <a:rPr lang="pl-PL" sz="2800" b="1" dirty="0"/>
            </a:br>
            <a:br>
              <a:rPr lang="pl-PL" sz="2800" b="1" dirty="0"/>
            </a:br>
            <a:endParaRPr lang="pl-PL" sz="2800" dirty="0"/>
          </a:p>
        </p:txBody>
      </p:sp>
      <p:sp>
        <p:nvSpPr>
          <p:cNvPr id="3" name="Podtytuł 2">
            <a:extLst>
              <a:ext uri="{FF2B5EF4-FFF2-40B4-BE49-F238E27FC236}">
                <a16:creationId xmlns:a16="http://schemas.microsoft.com/office/drawing/2014/main" id="{FA60549E-47ED-4475-BCFB-687B293B82E7}"/>
              </a:ext>
            </a:extLst>
          </p:cNvPr>
          <p:cNvSpPr>
            <a:spLocks noGrp="1"/>
          </p:cNvSpPr>
          <p:nvPr>
            <p:ph type="subTitle" idx="1"/>
          </p:nvPr>
        </p:nvSpPr>
        <p:spPr>
          <a:xfrm>
            <a:off x="539552" y="2132856"/>
            <a:ext cx="7918648" cy="3505944"/>
          </a:xfrm>
        </p:spPr>
        <p:txBody>
          <a:bodyPr/>
          <a:lstStyle/>
          <a:p>
            <a:pPr lvl="0" algn="l"/>
            <a:endParaRPr lang="pl-PL" sz="2800" dirty="0">
              <a:solidFill>
                <a:schemeClr val="tx1"/>
              </a:solidFill>
            </a:endParaRPr>
          </a:p>
          <a:p>
            <a:pPr lvl="0" algn="l"/>
            <a:r>
              <a:rPr lang="pl-PL" sz="2800" dirty="0">
                <a:solidFill>
                  <a:schemeClr val="tx1"/>
                </a:solidFill>
              </a:rPr>
              <a:t>Praca przez cudzoziemca może być wykonywana </a:t>
            </a:r>
            <a:r>
              <a:rPr lang="pl-PL" sz="2800" b="1" dirty="0">
                <a:solidFill>
                  <a:schemeClr val="tx1"/>
                </a:solidFill>
              </a:rPr>
              <a:t>przez okres 6 miesięcy </a:t>
            </a:r>
            <a:br>
              <a:rPr lang="pl-PL" sz="2800" b="1" dirty="0">
                <a:solidFill>
                  <a:schemeClr val="tx1"/>
                </a:solidFill>
              </a:rPr>
            </a:br>
            <a:r>
              <a:rPr lang="pl-PL" sz="2800" b="1" dirty="0">
                <a:solidFill>
                  <a:schemeClr val="tx1"/>
                </a:solidFill>
              </a:rPr>
              <a:t>w kolejnych 12 miesiącach;</a:t>
            </a:r>
          </a:p>
          <a:p>
            <a:pPr lvl="0" algn="l"/>
            <a:endParaRPr lang="pl-PL" sz="2800" dirty="0">
              <a:solidFill>
                <a:schemeClr val="tx1"/>
              </a:solidFill>
            </a:endParaRPr>
          </a:p>
          <a:p>
            <a:pPr lvl="0" algn="l"/>
            <a:r>
              <a:rPr lang="pl-PL" sz="2800" dirty="0">
                <a:solidFill>
                  <a:schemeClr val="tx1"/>
                </a:solidFill>
              </a:rPr>
              <a:t>Opłata 30,00 zł.</a:t>
            </a:r>
          </a:p>
          <a:p>
            <a:r>
              <a:rPr lang="pl-PL" dirty="0"/>
              <a:t> </a:t>
            </a:r>
          </a:p>
          <a:p>
            <a:endParaRPr lang="pl-PL" sz="2800" dirty="0"/>
          </a:p>
        </p:txBody>
      </p:sp>
      <p:sp>
        <p:nvSpPr>
          <p:cNvPr id="4" name="Symbol zastępczy numeru slajdu 3">
            <a:extLst>
              <a:ext uri="{FF2B5EF4-FFF2-40B4-BE49-F238E27FC236}">
                <a16:creationId xmlns:a16="http://schemas.microsoft.com/office/drawing/2014/main" id="{8C3543B9-A6E3-42B9-B8DC-318C7260E8E3}"/>
              </a:ext>
            </a:extLst>
          </p:cNvPr>
          <p:cNvSpPr>
            <a:spLocks noGrp="1"/>
          </p:cNvSpPr>
          <p:nvPr>
            <p:ph type="sldNum" sz="quarter" idx="12"/>
          </p:nvPr>
        </p:nvSpPr>
        <p:spPr/>
        <p:txBody>
          <a:bodyPr/>
          <a:lstStyle/>
          <a:p>
            <a:pPr>
              <a:defRPr/>
            </a:pPr>
            <a:fld id="{D3D4ECBE-1991-4364-9320-192491A9A36C}" type="slidenum">
              <a:rPr lang="en-US" smtClean="0"/>
              <a:pPr>
                <a:defRPr/>
              </a:pPr>
              <a:t>25</a:t>
            </a:fld>
            <a:endParaRPr lang="en-US"/>
          </a:p>
        </p:txBody>
      </p:sp>
    </p:spTree>
    <p:extLst>
      <p:ext uri="{BB962C8B-B14F-4D97-AF65-F5344CB8AC3E}">
        <p14:creationId xmlns:p14="http://schemas.microsoft.com/office/powerpoint/2010/main" val="195193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A934E1-51A2-4CCE-85A7-2B7CB78389C3}"/>
              </a:ext>
            </a:extLst>
          </p:cNvPr>
          <p:cNvSpPr>
            <a:spLocks noGrp="1"/>
          </p:cNvSpPr>
          <p:nvPr>
            <p:ph type="ctrTitle"/>
          </p:nvPr>
        </p:nvSpPr>
        <p:spPr>
          <a:xfrm>
            <a:off x="685800" y="1219200"/>
            <a:ext cx="7772400" cy="4802087"/>
          </a:xfrm>
        </p:spPr>
        <p:txBody>
          <a:bodyPr/>
          <a:lstStyle/>
          <a:p>
            <a:pPr lvl="0" algn="l"/>
            <a:r>
              <a:rPr lang="pl-PL" sz="2800" b="1" dirty="0"/>
              <a:t>Zezwolenie na pracę sezonową</a:t>
            </a:r>
            <a:br>
              <a:rPr lang="pl-PL" sz="2800" b="1" dirty="0"/>
            </a:br>
            <a:br>
              <a:rPr lang="pl-PL" dirty="0"/>
            </a:br>
            <a:r>
              <a:rPr lang="pl-PL" sz="2800" dirty="0"/>
              <a:t>Wydaje starosta(upoważniony dyrektor powiatowego urzędu pracy);</a:t>
            </a:r>
            <a:br>
              <a:rPr lang="pl-PL" sz="2800" dirty="0"/>
            </a:br>
            <a:br>
              <a:rPr lang="pl-PL" sz="2800" dirty="0"/>
            </a:br>
            <a:r>
              <a:rPr lang="pl-PL" sz="2800" dirty="0"/>
              <a:t>Instrument przeznaczony dla wszystkich cudzoziemców krajów trzecich co do których istnieje obowiązek posiadania zezwolenia na pracę;</a:t>
            </a:r>
            <a:br>
              <a:rPr lang="pl-PL" sz="2800" dirty="0"/>
            </a:br>
            <a:endParaRPr lang="pl-PL" sz="2800" dirty="0"/>
          </a:p>
        </p:txBody>
      </p:sp>
      <p:sp>
        <p:nvSpPr>
          <p:cNvPr id="3" name="Podtytuł 2">
            <a:extLst>
              <a:ext uri="{FF2B5EF4-FFF2-40B4-BE49-F238E27FC236}">
                <a16:creationId xmlns:a16="http://schemas.microsoft.com/office/drawing/2014/main" id="{A1CD9FE9-877C-4B42-89AA-09A9983AC9FD}"/>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324E6930-4BDC-4374-A1F4-66F4B19E012F}"/>
              </a:ext>
            </a:extLst>
          </p:cNvPr>
          <p:cNvSpPr>
            <a:spLocks noGrp="1"/>
          </p:cNvSpPr>
          <p:nvPr>
            <p:ph type="sldNum" sz="quarter" idx="12"/>
          </p:nvPr>
        </p:nvSpPr>
        <p:spPr/>
        <p:txBody>
          <a:bodyPr/>
          <a:lstStyle/>
          <a:p>
            <a:pPr>
              <a:defRPr/>
            </a:pPr>
            <a:fld id="{D3D4ECBE-1991-4364-9320-192491A9A36C}" type="slidenum">
              <a:rPr lang="en-US" smtClean="0"/>
              <a:pPr>
                <a:defRPr/>
              </a:pPr>
              <a:t>26</a:t>
            </a:fld>
            <a:endParaRPr lang="en-US"/>
          </a:p>
        </p:txBody>
      </p:sp>
    </p:spTree>
    <p:extLst>
      <p:ext uri="{BB962C8B-B14F-4D97-AF65-F5344CB8AC3E}">
        <p14:creationId xmlns:p14="http://schemas.microsoft.com/office/powerpoint/2010/main" val="60479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FCD82D-B617-4FA1-AE51-F0E5AFC82517}"/>
              </a:ext>
            </a:extLst>
          </p:cNvPr>
          <p:cNvSpPr>
            <a:spLocks noGrp="1"/>
          </p:cNvSpPr>
          <p:nvPr>
            <p:ph type="ctrTitle"/>
          </p:nvPr>
        </p:nvSpPr>
        <p:spPr>
          <a:xfrm>
            <a:off x="685800" y="1124744"/>
            <a:ext cx="7772400" cy="5328591"/>
          </a:xfrm>
        </p:spPr>
        <p:txBody>
          <a:bodyPr/>
          <a:lstStyle/>
          <a:p>
            <a:pPr algn="l"/>
            <a:r>
              <a:rPr lang="pl-PL" sz="2400" b="1" dirty="0">
                <a:solidFill>
                  <a:schemeClr val="bg1"/>
                </a:solidFill>
              </a:rPr>
              <a:t>Zezwolenie na pracę sezonową</a:t>
            </a:r>
            <a:br>
              <a:rPr lang="pl-PL" sz="2400" b="1" dirty="0">
                <a:solidFill>
                  <a:schemeClr val="bg1"/>
                </a:solidFill>
              </a:rPr>
            </a:br>
            <a:r>
              <a:rPr lang="pl-PL" sz="2800" dirty="0"/>
              <a:t>W przypadku ubiegania się o zezwolenie dla obywateli:</a:t>
            </a:r>
            <a:br>
              <a:rPr lang="pl-PL" sz="2800" dirty="0"/>
            </a:br>
            <a:r>
              <a:rPr lang="pl-PL" sz="2800" dirty="0"/>
              <a:t>	</a:t>
            </a:r>
            <a:r>
              <a:rPr lang="pl-PL" sz="2800" b="1" dirty="0"/>
              <a:t>Armenii, </a:t>
            </a:r>
            <a:br>
              <a:rPr lang="pl-PL" sz="2800" b="1" dirty="0"/>
            </a:br>
            <a:r>
              <a:rPr lang="pl-PL" sz="2800" b="1" dirty="0"/>
              <a:t>	Białorusi, </a:t>
            </a:r>
            <a:br>
              <a:rPr lang="pl-PL" sz="2800" b="1" dirty="0"/>
            </a:br>
            <a:r>
              <a:rPr lang="pl-PL" sz="2800" b="1" dirty="0"/>
              <a:t>	Gruzji, </a:t>
            </a:r>
            <a:br>
              <a:rPr lang="pl-PL" sz="2800" b="1" dirty="0"/>
            </a:br>
            <a:r>
              <a:rPr lang="pl-PL" sz="2800" b="1" dirty="0"/>
              <a:t>	</a:t>
            </a:r>
            <a:r>
              <a:rPr lang="pl-PL" sz="2800" b="1" dirty="0" err="1"/>
              <a:t>Mołdawi</a:t>
            </a:r>
            <a:r>
              <a:rPr lang="pl-PL" sz="2800" b="1" dirty="0"/>
              <a:t>, </a:t>
            </a:r>
            <a:br>
              <a:rPr lang="pl-PL" sz="2800" b="1" dirty="0"/>
            </a:br>
            <a:r>
              <a:rPr lang="pl-PL" sz="2800" b="1" dirty="0"/>
              <a:t>	Rosji </a:t>
            </a:r>
            <a:br>
              <a:rPr lang="pl-PL" sz="2800" b="1" dirty="0"/>
            </a:br>
            <a:r>
              <a:rPr lang="pl-PL" sz="2800" b="1" dirty="0"/>
              <a:t>	Ukrainy </a:t>
            </a:r>
            <a:br>
              <a:rPr lang="pl-PL" sz="2800" b="1" dirty="0"/>
            </a:br>
            <a:br>
              <a:rPr lang="pl-PL" sz="2800" b="1" dirty="0"/>
            </a:br>
            <a:r>
              <a:rPr lang="pl-PL" sz="2400" dirty="0"/>
              <a:t>nie ma konieczności uzyskania informacji starosty </a:t>
            </a:r>
            <a:br>
              <a:rPr lang="pl-PL" sz="2400" dirty="0"/>
            </a:br>
            <a:r>
              <a:rPr lang="pl-PL" sz="2400" dirty="0"/>
              <a:t>o braku możliwości zaspokojenia potrzeb kadrowych;</a:t>
            </a:r>
            <a:br>
              <a:rPr lang="pl-PL" sz="2400" dirty="0"/>
            </a:br>
            <a:endParaRPr lang="pl-PL" sz="2400" dirty="0"/>
          </a:p>
        </p:txBody>
      </p:sp>
      <p:sp>
        <p:nvSpPr>
          <p:cNvPr id="3" name="Podtytuł 2">
            <a:extLst>
              <a:ext uri="{FF2B5EF4-FFF2-40B4-BE49-F238E27FC236}">
                <a16:creationId xmlns:a16="http://schemas.microsoft.com/office/drawing/2014/main" id="{0744E1FD-6388-4135-962E-BC77895D412C}"/>
              </a:ext>
            </a:extLst>
          </p:cNvPr>
          <p:cNvSpPr>
            <a:spLocks noGrp="1"/>
          </p:cNvSpPr>
          <p:nvPr>
            <p:ph type="subTitle" idx="1"/>
          </p:nvPr>
        </p:nvSpPr>
        <p:spPr>
          <a:xfrm>
            <a:off x="832048" y="3886200"/>
            <a:ext cx="7772400" cy="2202010"/>
          </a:xfrm>
        </p:spPr>
        <p:txBody>
          <a:bodyPr/>
          <a:lstStyle/>
          <a:p>
            <a:endParaRPr lang="pl-PL" dirty="0"/>
          </a:p>
          <a:p>
            <a:endParaRPr lang="pl-PL" dirty="0"/>
          </a:p>
          <a:p>
            <a:br>
              <a:rPr lang="pl-PL" dirty="0"/>
            </a:br>
            <a:endParaRPr lang="pl-PL" dirty="0"/>
          </a:p>
          <a:p>
            <a:endParaRPr lang="pl-PL" dirty="0"/>
          </a:p>
        </p:txBody>
      </p:sp>
      <p:sp>
        <p:nvSpPr>
          <p:cNvPr id="4" name="Symbol zastępczy numeru slajdu 3">
            <a:extLst>
              <a:ext uri="{FF2B5EF4-FFF2-40B4-BE49-F238E27FC236}">
                <a16:creationId xmlns:a16="http://schemas.microsoft.com/office/drawing/2014/main" id="{24C28761-F2B4-474A-9C2C-942FE10DA228}"/>
              </a:ext>
            </a:extLst>
          </p:cNvPr>
          <p:cNvSpPr>
            <a:spLocks noGrp="1"/>
          </p:cNvSpPr>
          <p:nvPr>
            <p:ph type="sldNum" sz="quarter" idx="12"/>
          </p:nvPr>
        </p:nvSpPr>
        <p:spPr/>
        <p:txBody>
          <a:bodyPr/>
          <a:lstStyle/>
          <a:p>
            <a:pPr>
              <a:defRPr/>
            </a:pPr>
            <a:fld id="{D3D4ECBE-1991-4364-9320-192491A9A36C}" type="slidenum">
              <a:rPr lang="en-US" smtClean="0"/>
              <a:pPr>
                <a:defRPr/>
              </a:pPr>
              <a:t>27</a:t>
            </a:fld>
            <a:endParaRPr lang="en-US"/>
          </a:p>
        </p:txBody>
      </p:sp>
    </p:spTree>
    <p:extLst>
      <p:ext uri="{BB962C8B-B14F-4D97-AF65-F5344CB8AC3E}">
        <p14:creationId xmlns:p14="http://schemas.microsoft.com/office/powerpoint/2010/main" val="48439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0000A9-B829-4812-AA41-C29CDE01E43A}"/>
              </a:ext>
            </a:extLst>
          </p:cNvPr>
          <p:cNvSpPr>
            <a:spLocks noGrp="1"/>
          </p:cNvSpPr>
          <p:nvPr>
            <p:ph type="ctrTitle"/>
          </p:nvPr>
        </p:nvSpPr>
        <p:spPr>
          <a:xfrm>
            <a:off x="457200" y="1052736"/>
            <a:ext cx="8001000" cy="5400599"/>
          </a:xfrm>
        </p:spPr>
        <p:txBody>
          <a:bodyPr/>
          <a:lstStyle/>
          <a:p>
            <a:pPr algn="l"/>
            <a:r>
              <a:rPr lang="pl-PL" sz="2400" b="1" dirty="0">
                <a:solidFill>
                  <a:schemeClr val="bg1"/>
                </a:solidFill>
              </a:rPr>
              <a:t>Zezwolenie na pracę sezonową</a:t>
            </a:r>
            <a:br>
              <a:rPr lang="pl-PL" sz="2800" b="1" dirty="0">
                <a:solidFill>
                  <a:schemeClr val="bg1"/>
                </a:solidFill>
              </a:rPr>
            </a:br>
            <a:r>
              <a:rPr lang="pl-PL" sz="2800" b="1" dirty="0"/>
              <a:t>dotyczy prac w sektorach uznanych za sezonowe (w podklasach) : </a:t>
            </a:r>
            <a:br>
              <a:rPr lang="pl-PL" sz="2800" b="1" dirty="0"/>
            </a:br>
            <a:r>
              <a:rPr lang="pl-PL" sz="2800" b="1" dirty="0"/>
              <a:t>	</a:t>
            </a:r>
            <a:br>
              <a:rPr lang="pl-PL" sz="2800" b="1" dirty="0"/>
            </a:br>
            <a:r>
              <a:rPr lang="pl-PL" sz="2800" b="1" dirty="0"/>
              <a:t>	</a:t>
            </a:r>
            <a:r>
              <a:rPr lang="pl-PL" sz="2000" dirty="0"/>
              <a:t>UPRAWY ROLNE,</a:t>
            </a:r>
            <a:br>
              <a:rPr lang="pl-PL" sz="2000" dirty="0"/>
            </a:br>
            <a:r>
              <a:rPr lang="pl-PL" sz="2000" dirty="0"/>
              <a:t> </a:t>
            </a:r>
            <a:br>
              <a:rPr lang="pl-PL" sz="2000" dirty="0"/>
            </a:br>
            <a:r>
              <a:rPr lang="pl-PL" sz="2000" dirty="0"/>
              <a:t>	CHÓW I HODOWLA ZWIERZĄT,</a:t>
            </a:r>
            <a:br>
              <a:rPr lang="pl-PL" sz="2000" dirty="0"/>
            </a:br>
            <a:br>
              <a:rPr lang="pl-PL" sz="2000" dirty="0"/>
            </a:br>
            <a:r>
              <a:rPr lang="pl-PL" sz="2000" dirty="0"/>
              <a:t>	ŁOWIECTWO,</a:t>
            </a:r>
            <a:br>
              <a:rPr lang="pl-PL" sz="2000" dirty="0"/>
            </a:br>
            <a:r>
              <a:rPr lang="pl-PL" sz="2000" dirty="0"/>
              <a:t> </a:t>
            </a:r>
            <a:br>
              <a:rPr lang="pl-PL" sz="2000" dirty="0"/>
            </a:br>
            <a:r>
              <a:rPr lang="pl-PL" sz="2000" dirty="0"/>
              <a:t>	WŁĄCZAJĄC DZIAŁALNOŚĆ USŁUGOWĄ,</a:t>
            </a:r>
            <a:br>
              <a:rPr lang="pl-PL" sz="2000" dirty="0"/>
            </a:br>
            <a:r>
              <a:rPr lang="pl-PL" sz="2000" dirty="0"/>
              <a:t> </a:t>
            </a:r>
            <a:br>
              <a:rPr lang="pl-PL" sz="2000" dirty="0"/>
            </a:br>
            <a:r>
              <a:rPr lang="pl-PL" sz="2000" dirty="0"/>
              <a:t>	ZAKWATEREROWANIE,</a:t>
            </a:r>
            <a:br>
              <a:rPr lang="pl-PL" sz="2000" dirty="0"/>
            </a:br>
            <a:r>
              <a:rPr lang="pl-PL" sz="2000" dirty="0"/>
              <a:t> </a:t>
            </a:r>
            <a:br>
              <a:rPr lang="pl-PL" sz="2000" dirty="0"/>
            </a:br>
            <a:r>
              <a:rPr lang="pl-PL" sz="2000" dirty="0"/>
              <a:t>	DZIAŁĄLNOŚĆ USŁUGOWA ZWIĄZANA </a:t>
            </a:r>
            <a:br>
              <a:rPr lang="pl-PL" sz="2000" dirty="0"/>
            </a:br>
            <a:r>
              <a:rPr lang="pl-PL" sz="2000" dirty="0"/>
              <a:t>	Z WYŻYWIENIEM;</a:t>
            </a:r>
            <a:br>
              <a:rPr lang="pl-PL" sz="2400" dirty="0"/>
            </a:br>
            <a:endParaRPr lang="pl-PL" sz="2400" dirty="0"/>
          </a:p>
        </p:txBody>
      </p:sp>
      <p:sp>
        <p:nvSpPr>
          <p:cNvPr id="3" name="Podtytuł 2">
            <a:extLst>
              <a:ext uri="{FF2B5EF4-FFF2-40B4-BE49-F238E27FC236}">
                <a16:creationId xmlns:a16="http://schemas.microsoft.com/office/drawing/2014/main" id="{A38CAC99-5BD2-4D7E-8E07-D7AA18FE38B1}"/>
              </a:ext>
            </a:extLst>
          </p:cNvPr>
          <p:cNvSpPr>
            <a:spLocks noGrp="1"/>
          </p:cNvSpPr>
          <p:nvPr>
            <p:ph type="subTitle" idx="1"/>
          </p:nvPr>
        </p:nvSpPr>
        <p:spPr>
          <a:xfrm>
            <a:off x="685800" y="4653136"/>
            <a:ext cx="8458200" cy="2016224"/>
          </a:xfrm>
        </p:spPr>
        <p:txBody>
          <a:bodyPr/>
          <a:lstStyle/>
          <a:p>
            <a:endParaRPr lang="pl-PL" dirty="0"/>
          </a:p>
        </p:txBody>
      </p:sp>
      <p:sp>
        <p:nvSpPr>
          <p:cNvPr id="4" name="Symbol zastępczy numeru slajdu 3">
            <a:extLst>
              <a:ext uri="{FF2B5EF4-FFF2-40B4-BE49-F238E27FC236}">
                <a16:creationId xmlns:a16="http://schemas.microsoft.com/office/drawing/2014/main" id="{F2CCD166-6CFF-440C-80EA-3E835D35E546}"/>
              </a:ext>
            </a:extLst>
          </p:cNvPr>
          <p:cNvSpPr>
            <a:spLocks noGrp="1"/>
          </p:cNvSpPr>
          <p:nvPr>
            <p:ph type="sldNum" sz="quarter" idx="12"/>
          </p:nvPr>
        </p:nvSpPr>
        <p:spPr/>
        <p:txBody>
          <a:bodyPr/>
          <a:lstStyle/>
          <a:p>
            <a:pPr>
              <a:defRPr/>
            </a:pPr>
            <a:fld id="{D3D4ECBE-1991-4364-9320-192491A9A36C}" type="slidenum">
              <a:rPr lang="en-US" smtClean="0"/>
              <a:pPr>
                <a:defRPr/>
              </a:pPr>
              <a:t>28</a:t>
            </a:fld>
            <a:endParaRPr lang="en-US"/>
          </a:p>
        </p:txBody>
      </p:sp>
    </p:spTree>
    <p:extLst>
      <p:ext uri="{BB962C8B-B14F-4D97-AF65-F5344CB8AC3E}">
        <p14:creationId xmlns:p14="http://schemas.microsoft.com/office/powerpoint/2010/main" val="162579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7BD4D52-EBE5-461E-9912-1578A6F739F6}"/>
              </a:ext>
            </a:extLst>
          </p:cNvPr>
          <p:cNvSpPr>
            <a:spLocks noGrp="1"/>
          </p:cNvSpPr>
          <p:nvPr>
            <p:ph type="ctrTitle"/>
          </p:nvPr>
        </p:nvSpPr>
        <p:spPr>
          <a:xfrm>
            <a:off x="685800" y="1219200"/>
            <a:ext cx="7772400" cy="5450159"/>
          </a:xfrm>
        </p:spPr>
        <p:txBody>
          <a:bodyPr/>
          <a:lstStyle/>
          <a:p>
            <a:pPr algn="l"/>
            <a:r>
              <a:rPr lang="pl-PL" sz="2800" b="1" dirty="0"/>
              <a:t>Różnice w przypadku cudzoziemca przebywającego w Polsce </a:t>
            </a:r>
            <a:br>
              <a:rPr lang="pl-PL" sz="2800" b="1" dirty="0"/>
            </a:br>
            <a:r>
              <a:rPr lang="pl-PL" sz="2800" b="1" dirty="0"/>
              <a:t>a przyjeżdżającego </a:t>
            </a:r>
            <a:br>
              <a:rPr lang="pl-PL" sz="2800" b="1" dirty="0"/>
            </a:br>
            <a:r>
              <a:rPr lang="pl-PL" sz="2800" b="1" dirty="0"/>
              <a:t>z zagranicy:</a:t>
            </a:r>
            <a:br>
              <a:rPr lang="pl-PL" sz="2800" b="1" dirty="0"/>
            </a:br>
            <a:br>
              <a:rPr lang="pl-PL" sz="2800" b="1" dirty="0"/>
            </a:br>
            <a:r>
              <a:rPr lang="pl-PL" sz="2400" b="1" dirty="0"/>
              <a:t>w przypadku cudzoziemców przebywających poza granicami RP zezwolenie na pracę sezonową jest procedurą 2 etapową</a:t>
            </a:r>
            <a:r>
              <a:rPr lang="pl-PL" sz="2400" dirty="0"/>
              <a:t>:</a:t>
            </a:r>
            <a:br>
              <a:rPr lang="pl-PL" sz="2400" dirty="0"/>
            </a:br>
            <a:r>
              <a:rPr lang="pl-PL" sz="2400" u="sng" dirty="0"/>
              <a:t>w 1 etapie</a:t>
            </a:r>
            <a:r>
              <a:rPr lang="pl-PL" sz="2400" dirty="0"/>
              <a:t> wydawane jest zaświadczenie </a:t>
            </a:r>
            <a:br>
              <a:rPr lang="pl-PL" sz="2400" dirty="0"/>
            </a:br>
            <a:r>
              <a:rPr lang="pl-PL" sz="2400" dirty="0"/>
              <a:t>o wpisie do ewidencji zezwoleń na pracę sezonową, </a:t>
            </a:r>
            <a:br>
              <a:rPr lang="pl-PL" sz="2400" dirty="0"/>
            </a:br>
            <a:r>
              <a:rPr lang="pl-PL" sz="2400" dirty="0"/>
              <a:t> </a:t>
            </a:r>
            <a:br>
              <a:rPr lang="pl-PL" sz="2400" dirty="0"/>
            </a:br>
            <a:r>
              <a:rPr lang="pl-PL" sz="2400" u="sng" dirty="0"/>
              <a:t>w 2 etapie </a:t>
            </a:r>
            <a:r>
              <a:rPr lang="pl-PL" sz="2400" dirty="0"/>
              <a:t>po dostarczeniu przez pracodawcę wizy umożliwiającej pracę wydawane jest zezwolenie na pracę sezonową. </a:t>
            </a:r>
            <a:br>
              <a:rPr lang="pl-PL" sz="2400" dirty="0"/>
            </a:br>
            <a:r>
              <a:rPr lang="pl-PL" sz="2400" dirty="0"/>
              <a:t> </a:t>
            </a:r>
            <a:br>
              <a:rPr lang="pl-PL" sz="2400" dirty="0"/>
            </a:br>
            <a:endParaRPr lang="pl-PL" sz="2400" b="1" dirty="0"/>
          </a:p>
        </p:txBody>
      </p:sp>
      <p:sp>
        <p:nvSpPr>
          <p:cNvPr id="3" name="Podtytuł 2">
            <a:extLst>
              <a:ext uri="{FF2B5EF4-FFF2-40B4-BE49-F238E27FC236}">
                <a16:creationId xmlns:a16="http://schemas.microsoft.com/office/drawing/2014/main" id="{7B55ABD7-5E23-4ECC-BE9D-693F078E12AC}"/>
              </a:ext>
            </a:extLst>
          </p:cNvPr>
          <p:cNvSpPr>
            <a:spLocks noGrp="1"/>
          </p:cNvSpPr>
          <p:nvPr>
            <p:ph type="subTitle" idx="1"/>
          </p:nvPr>
        </p:nvSpPr>
        <p:spPr>
          <a:xfrm>
            <a:off x="1371600" y="3284984"/>
            <a:ext cx="6400800" cy="2353816"/>
          </a:xfrm>
        </p:spPr>
        <p:txBody>
          <a:bodyPr/>
          <a:lstStyle/>
          <a:p>
            <a:r>
              <a:rPr lang="pl-PL" dirty="0"/>
              <a:t> </a:t>
            </a:r>
          </a:p>
        </p:txBody>
      </p:sp>
      <p:sp>
        <p:nvSpPr>
          <p:cNvPr id="4" name="Symbol zastępczy numeru slajdu 3">
            <a:extLst>
              <a:ext uri="{FF2B5EF4-FFF2-40B4-BE49-F238E27FC236}">
                <a16:creationId xmlns:a16="http://schemas.microsoft.com/office/drawing/2014/main" id="{67E62053-9D6D-4F61-99CD-D921BC613780}"/>
              </a:ext>
            </a:extLst>
          </p:cNvPr>
          <p:cNvSpPr>
            <a:spLocks noGrp="1"/>
          </p:cNvSpPr>
          <p:nvPr>
            <p:ph type="sldNum" sz="quarter" idx="12"/>
          </p:nvPr>
        </p:nvSpPr>
        <p:spPr/>
        <p:txBody>
          <a:bodyPr/>
          <a:lstStyle/>
          <a:p>
            <a:pPr>
              <a:defRPr/>
            </a:pPr>
            <a:fld id="{D3D4ECBE-1991-4364-9320-192491A9A36C}" type="slidenum">
              <a:rPr lang="en-US" smtClean="0"/>
              <a:pPr>
                <a:defRPr/>
              </a:pPr>
              <a:t>29</a:t>
            </a:fld>
            <a:endParaRPr lang="en-US"/>
          </a:p>
        </p:txBody>
      </p:sp>
    </p:spTree>
    <p:extLst>
      <p:ext uri="{BB962C8B-B14F-4D97-AF65-F5344CB8AC3E}">
        <p14:creationId xmlns:p14="http://schemas.microsoft.com/office/powerpoint/2010/main" val="338188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 name="CustomShape 1"/>
          <p:cNvSpPr/>
          <p:nvPr/>
        </p:nvSpPr>
        <p:spPr>
          <a:xfrm>
            <a:off x="457200" y="1152000"/>
            <a:ext cx="822780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pl-PL" sz="2000" b="1" strike="noStrike" spc="-1" dirty="0">
                <a:solidFill>
                  <a:srgbClr val="000000"/>
                </a:solidFill>
                <a:latin typeface="Arial"/>
                <a:ea typeface="DejaVu Sans"/>
              </a:rPr>
              <a:t>Ilość zezwoleń na pracę wydanych ogółem w skali kraju</a:t>
            </a:r>
            <a:br>
              <a:rPr sz="2000" dirty="0">
                <a:solidFill>
                  <a:srgbClr val="000000"/>
                </a:solidFill>
              </a:rPr>
            </a:br>
            <a:r>
              <a:rPr lang="pl-PL" sz="2000" b="1" strike="noStrike" spc="-1" dirty="0">
                <a:solidFill>
                  <a:srgbClr val="000000"/>
                </a:solidFill>
                <a:latin typeface="Arial"/>
                <a:ea typeface="DejaVu Sans"/>
              </a:rPr>
              <a:t> w latach  2012 - 2016</a:t>
            </a:r>
            <a:endParaRPr lang="pl-PL" sz="2000" b="0" strike="noStrike" spc="-1" dirty="0">
              <a:solidFill>
                <a:srgbClr val="000000"/>
              </a:solidFill>
              <a:latin typeface="Arial"/>
            </a:endParaRPr>
          </a:p>
        </p:txBody>
      </p:sp>
      <p:sp>
        <p:nvSpPr>
          <p:cNvPr id="100" name="CustomShape 2"/>
          <p:cNvSpPr/>
          <p:nvPr/>
        </p:nvSpPr>
        <p:spPr>
          <a:xfrm>
            <a:off x="216000" y="1728000"/>
            <a:ext cx="8782560" cy="381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pl-PL" sz="1600" b="1" strike="noStrike" spc="-1" dirty="0">
              <a:solidFill>
                <a:srgbClr val="000000"/>
              </a:solidFill>
              <a:latin typeface="Arial"/>
              <a:ea typeface="DejaVu Sans"/>
            </a:endParaRPr>
          </a:p>
          <a:p>
            <a:pPr algn="just">
              <a:lnSpc>
                <a:spcPct val="100000"/>
              </a:lnSpc>
            </a:pPr>
            <a:r>
              <a:rPr lang="pl-PL" sz="1600" b="1" strike="noStrike" spc="-1" dirty="0">
                <a:solidFill>
                  <a:srgbClr val="000000"/>
                </a:solidFill>
                <a:latin typeface="Arial"/>
                <a:ea typeface="DejaVu Sans"/>
              </a:rPr>
              <a:t>Najwięcej zezwoleń wydano w sekcjach PKD: działalność w zakresie usług</a:t>
            </a:r>
          </a:p>
          <a:p>
            <a:pPr>
              <a:lnSpc>
                <a:spcPct val="100000"/>
              </a:lnSpc>
            </a:pPr>
            <a:r>
              <a:rPr lang="pl-PL" sz="1600" b="1" strike="noStrike" spc="-1" dirty="0">
                <a:solidFill>
                  <a:srgbClr val="000000"/>
                </a:solidFill>
                <a:latin typeface="Arial"/>
                <a:ea typeface="DejaVu Sans"/>
              </a:rPr>
              <a:t>administrowania i działalność wspierająca, budownictwo, przetwórstwo przemysłowe, transport i gospodarka magazynowa oraz gospodarstwa domowe zatrudniające pracowników.  83,4 % zezwoleń wydanych w 2016 r. dotyczyło obywateli Ukrainy.</a:t>
            </a:r>
            <a:endParaRPr lang="pl-PL" sz="1600" b="0" strike="noStrike" spc="-1" dirty="0">
              <a:solidFill>
                <a:srgbClr val="000000"/>
              </a:solidFill>
              <a:latin typeface="Arial"/>
            </a:endParaRPr>
          </a:p>
        </p:txBody>
      </p:sp>
      <p:pic>
        <p:nvPicPr>
          <p:cNvPr id="101" name="Obraz 100"/>
          <p:cNvPicPr/>
          <p:nvPr/>
        </p:nvPicPr>
        <p:blipFill>
          <a:blip r:embed="rId2"/>
          <a:stretch/>
        </p:blipFill>
        <p:spPr>
          <a:xfrm>
            <a:off x="1547664" y="3140968"/>
            <a:ext cx="6768752" cy="3384376"/>
          </a:xfrm>
          <a:prstGeom prst="rect">
            <a:avLst/>
          </a:prstGeom>
          <a:ln>
            <a:noFill/>
          </a:ln>
        </p:spPr>
      </p:pic>
    </p:spTree>
    <p:extLst>
      <p:ext uri="{BB962C8B-B14F-4D97-AF65-F5344CB8AC3E}">
        <p14:creationId xmlns:p14="http://schemas.microsoft.com/office/powerpoint/2010/main" val="21122376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E254ECA-C1FB-49A0-97C1-125F3D0C4277}"/>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D4ECBE-1991-4364-9320-192491A9A36C}" type="slidenum">
              <a:rPr kumimoji="0" lang="en-US" sz="1200" b="0" i="0" u="none" strike="noStrike" kern="1200" cap="none" spc="0" normalizeH="0" baseline="0" noProof="0" smtClean="0">
                <a:ln>
                  <a:noFill/>
                </a:ln>
                <a:solidFill>
                  <a:srgbClr val="F79646"/>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F79646"/>
              </a:solidFill>
              <a:effectLst/>
              <a:uLnTx/>
              <a:uFillTx/>
              <a:latin typeface="Arial" charset="0"/>
              <a:ea typeface="ＭＳ Ｐゴシック" charset="-128"/>
              <a:cs typeface="+mn-cs"/>
            </a:endParaRPr>
          </a:p>
        </p:txBody>
      </p:sp>
      <p:sp>
        <p:nvSpPr>
          <p:cNvPr id="3" name="Podtytuł 2">
            <a:extLst>
              <a:ext uri="{FF2B5EF4-FFF2-40B4-BE49-F238E27FC236}">
                <a16:creationId xmlns:a16="http://schemas.microsoft.com/office/drawing/2014/main" id="{453B418C-15D2-45D6-BEF9-4E89A80B003D}"/>
              </a:ext>
            </a:extLst>
          </p:cNvPr>
          <p:cNvSpPr>
            <a:spLocks noGrp="1"/>
          </p:cNvSpPr>
          <p:nvPr>
            <p:ph type="subTitle" idx="4294967295"/>
          </p:nvPr>
        </p:nvSpPr>
        <p:spPr>
          <a:xfrm>
            <a:off x="395536" y="1098550"/>
            <a:ext cx="8424936" cy="5499100"/>
          </a:xfrm>
        </p:spPr>
        <p:txBody>
          <a:bodyPr/>
          <a:lstStyle/>
          <a:p>
            <a:pPr marL="514350" indent="-514350" algn="ctr">
              <a:buNone/>
            </a:pPr>
            <a:r>
              <a:rPr lang="pl-PL" sz="2400" b="1" dirty="0">
                <a:solidFill>
                  <a:srgbClr val="000000"/>
                </a:solidFill>
                <a:effectLst>
                  <a:outerShdw blurRad="50800" dist="38100" dir="2700000" algn="tl" rotWithShape="0">
                    <a:prstClr val="black">
                      <a:alpha val="40000"/>
                    </a:prstClr>
                  </a:outerShdw>
                </a:effectLst>
                <a:latin typeface="+mj-lt"/>
              </a:rPr>
              <a:t>PROCEDURA WYDANIA  ZEZWOLENIA NA PRACĘ SEZONOWĄ </a:t>
            </a:r>
          </a:p>
          <a:p>
            <a:pPr marL="514350" indent="-514350" algn="ctr">
              <a:buNone/>
            </a:pPr>
            <a:r>
              <a:rPr lang="pl-PL" sz="1800" b="1" dirty="0">
                <a:solidFill>
                  <a:srgbClr val="000000"/>
                </a:solidFill>
                <a:effectLst>
                  <a:outerShdw blurRad="50800" dist="38100" dir="2700000" algn="tl" rotWithShape="0">
                    <a:prstClr val="black">
                      <a:alpha val="40000"/>
                    </a:prstClr>
                  </a:outerShdw>
                </a:effectLst>
                <a:latin typeface="+mj-lt"/>
              </a:rPr>
              <a:t>(d</a:t>
            </a:r>
            <a:r>
              <a:rPr lang="pl-PL" sz="1800" b="1" dirty="0">
                <a:solidFill>
                  <a:srgbClr val="000000"/>
                </a:solidFill>
                <a:latin typeface="+mj-lt"/>
              </a:rPr>
              <a:t>la cudzoziemca przebywającego poza granicami RP)</a:t>
            </a:r>
          </a:p>
          <a:p>
            <a:pPr marL="514350" indent="-514350" algn="ctr">
              <a:buNone/>
            </a:pPr>
            <a:r>
              <a:rPr lang="pl-PL" sz="2400" b="1" dirty="0">
                <a:solidFill>
                  <a:srgbClr val="000000"/>
                </a:solidFill>
                <a:latin typeface="+mj-lt"/>
              </a:rPr>
              <a:t>ETAP I </a:t>
            </a:r>
          </a:p>
          <a:p>
            <a:pPr marL="514350" indent="-514350" algn="ctr">
              <a:buNone/>
            </a:pPr>
            <a:endParaRPr lang="pl-PL" sz="300" b="1" dirty="0">
              <a:solidFill>
                <a:srgbClr val="000000"/>
              </a:solidFill>
            </a:endParaRPr>
          </a:p>
          <a:p>
            <a:pPr marL="0" indent="0" algn="ctr">
              <a:buNone/>
            </a:pPr>
            <a:r>
              <a:rPr lang="pl-PL" sz="2000" b="1" dirty="0">
                <a:solidFill>
                  <a:srgbClr val="000000"/>
                </a:solidFill>
              </a:rPr>
              <a:t>Złożenie wniosku  o wydanie  zezwolenia (pracodawca)</a:t>
            </a:r>
          </a:p>
          <a:p>
            <a:pPr marL="514350" indent="-514350" algn="ctr">
              <a:buNone/>
            </a:pPr>
            <a:endParaRPr lang="pl-PL" sz="2000" b="1" dirty="0">
              <a:solidFill>
                <a:srgbClr val="000000"/>
              </a:solidFill>
            </a:endParaRPr>
          </a:p>
          <a:p>
            <a:pPr marL="0" indent="0" algn="ctr">
              <a:buNone/>
            </a:pPr>
            <a:r>
              <a:rPr lang="pl-PL" sz="2000" b="1" dirty="0">
                <a:solidFill>
                  <a:srgbClr val="000000"/>
                </a:solidFill>
              </a:rPr>
              <a:t>Weryfikacja przesłanek (PUP)</a:t>
            </a:r>
          </a:p>
          <a:p>
            <a:pPr marL="514350" indent="-514350" algn="ctr">
              <a:buNone/>
            </a:pPr>
            <a:r>
              <a:rPr lang="pl-PL" sz="2000" b="1" dirty="0">
                <a:solidFill>
                  <a:srgbClr val="000000"/>
                </a:solidFill>
              </a:rPr>
              <a:t> </a:t>
            </a:r>
          </a:p>
          <a:p>
            <a:pPr marL="514350" indent="-514350" algn="ctr">
              <a:buNone/>
            </a:pPr>
            <a:r>
              <a:rPr lang="pl-PL" sz="2000" b="1" dirty="0">
                <a:solidFill>
                  <a:srgbClr val="000000"/>
                </a:solidFill>
              </a:rPr>
              <a:t>Wpis wniosku do ewidencji  wniosków </a:t>
            </a:r>
            <a:r>
              <a:rPr lang="pl-PL" sz="2000" b="1" dirty="0" err="1">
                <a:solidFill>
                  <a:srgbClr val="000000"/>
                </a:solidFill>
              </a:rPr>
              <a:t>ws</a:t>
            </a:r>
            <a:r>
              <a:rPr lang="pl-PL" sz="2000" b="1" dirty="0">
                <a:solidFill>
                  <a:srgbClr val="000000"/>
                </a:solidFill>
              </a:rPr>
              <a:t>. pracy sezonowej</a:t>
            </a:r>
          </a:p>
          <a:p>
            <a:pPr marL="514350" indent="-514350" algn="ctr">
              <a:buNone/>
            </a:pPr>
            <a:r>
              <a:rPr lang="pl-PL" sz="1800" b="1" dirty="0">
                <a:solidFill>
                  <a:srgbClr val="000000"/>
                </a:solidFill>
              </a:rPr>
              <a:t> (lub odmowa wydania zezwolenia) PUP</a:t>
            </a:r>
          </a:p>
          <a:p>
            <a:pPr marL="514350" indent="-514350" algn="ctr">
              <a:buNone/>
            </a:pPr>
            <a:r>
              <a:rPr lang="pl-PL" sz="1800" b="1" dirty="0">
                <a:solidFill>
                  <a:srgbClr val="000000"/>
                </a:solidFill>
              </a:rPr>
              <a:t>   </a:t>
            </a:r>
          </a:p>
          <a:p>
            <a:pPr marL="514350" indent="-514350" algn="ctr">
              <a:buNone/>
            </a:pPr>
            <a:r>
              <a:rPr lang="pl-PL" sz="2000" b="1" dirty="0">
                <a:solidFill>
                  <a:srgbClr val="000000"/>
                </a:solidFill>
              </a:rPr>
              <a:t>Wydanie zaświadczenia o wpisie(PUP)</a:t>
            </a:r>
          </a:p>
          <a:p>
            <a:pPr marL="514350" indent="-514350" algn="ctr">
              <a:buNone/>
            </a:pPr>
            <a:r>
              <a:rPr lang="pl-PL" sz="1800" b="1" dirty="0">
                <a:solidFill>
                  <a:srgbClr val="000000"/>
                </a:solidFill>
              </a:rPr>
              <a:t> </a:t>
            </a:r>
          </a:p>
          <a:p>
            <a:pPr marL="514350" indent="-514350" algn="ctr">
              <a:buNone/>
            </a:pPr>
            <a:r>
              <a:rPr lang="pl-PL" sz="2000" b="1" dirty="0">
                <a:solidFill>
                  <a:srgbClr val="000000"/>
                </a:solidFill>
              </a:rPr>
              <a:t>Pracodawca przekazuje cudzoziemcowi w celu legalizacji pobytu</a:t>
            </a:r>
          </a:p>
          <a:p>
            <a:pPr marL="514350" indent="-514350" algn="ctr">
              <a:buNone/>
            </a:pPr>
            <a:r>
              <a:rPr lang="pl-PL" sz="1800" b="1" dirty="0">
                <a:solidFill>
                  <a:srgbClr val="000000"/>
                </a:solidFill>
              </a:rPr>
              <a:t>(uzyskania wizy)</a:t>
            </a:r>
          </a:p>
        </p:txBody>
      </p:sp>
      <p:sp>
        <p:nvSpPr>
          <p:cNvPr id="7" name="Strzałka: w dół 6">
            <a:extLst>
              <a:ext uri="{FF2B5EF4-FFF2-40B4-BE49-F238E27FC236}">
                <a16:creationId xmlns:a16="http://schemas.microsoft.com/office/drawing/2014/main" id="{9F9BE92C-6576-4396-A1DD-8BA6460FF6D1}"/>
              </a:ext>
            </a:extLst>
          </p:cNvPr>
          <p:cNvSpPr/>
          <p:nvPr/>
        </p:nvSpPr>
        <p:spPr>
          <a:xfrm>
            <a:off x="4402847" y="3262478"/>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Strzałka: w dół 7">
            <a:extLst>
              <a:ext uri="{FF2B5EF4-FFF2-40B4-BE49-F238E27FC236}">
                <a16:creationId xmlns:a16="http://schemas.microsoft.com/office/drawing/2014/main" id="{F0EE6C55-7B8A-4263-ACF2-FAEC01D87C0C}"/>
              </a:ext>
            </a:extLst>
          </p:cNvPr>
          <p:cNvSpPr/>
          <p:nvPr/>
        </p:nvSpPr>
        <p:spPr>
          <a:xfrm>
            <a:off x="4402847" y="3868394"/>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Strzałka: w dół 8">
            <a:extLst>
              <a:ext uri="{FF2B5EF4-FFF2-40B4-BE49-F238E27FC236}">
                <a16:creationId xmlns:a16="http://schemas.microsoft.com/office/drawing/2014/main" id="{FE83401F-0738-4762-8B76-580141F67FF9}"/>
              </a:ext>
            </a:extLst>
          </p:cNvPr>
          <p:cNvSpPr/>
          <p:nvPr/>
        </p:nvSpPr>
        <p:spPr>
          <a:xfrm>
            <a:off x="4408706" y="4856882"/>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Prostokąt 10"/>
          <p:cNvSpPr/>
          <p:nvPr/>
        </p:nvSpPr>
        <p:spPr>
          <a:xfrm>
            <a:off x="3143240" y="468541"/>
            <a:ext cx="4572000" cy="461665"/>
          </a:xfrm>
          <a:prstGeom prst="rect">
            <a:avLst/>
          </a:prstGeom>
        </p:spPr>
        <p:txBody>
          <a:bodyPr wrap="square">
            <a:spAutoFit/>
          </a:bodyPr>
          <a:lstStyle/>
          <a:p>
            <a:pPr algn="ctr"/>
            <a:r>
              <a:rPr lang="pl-PL" sz="1200" b="1" dirty="0">
                <a:solidFill>
                  <a:srgbClr val="000000"/>
                </a:solidFill>
                <a:latin typeface="Arial" charset="0"/>
              </a:rPr>
              <a:t>ZEZWOLENIE NA PRACĘ SEZONOWĄ WYDAWANE </a:t>
            </a:r>
          </a:p>
          <a:p>
            <a:pPr algn="ctr"/>
            <a:r>
              <a:rPr lang="pl-PL" sz="1200" b="1" dirty="0">
                <a:solidFill>
                  <a:srgbClr val="000000"/>
                </a:solidFill>
                <a:latin typeface="Arial" charset="0"/>
              </a:rPr>
              <a:t>PRZEZ STAROSTĘ (TYP – S)</a:t>
            </a:r>
            <a:endParaRPr lang="pl-PL" dirty="0">
              <a:solidFill>
                <a:srgbClr val="000000"/>
              </a:solidFill>
            </a:endParaRPr>
          </a:p>
        </p:txBody>
      </p:sp>
      <p:sp>
        <p:nvSpPr>
          <p:cNvPr id="13" name="Strzałka: w dół 12">
            <a:extLst>
              <a:ext uri="{FF2B5EF4-FFF2-40B4-BE49-F238E27FC236}">
                <a16:creationId xmlns:a16="http://schemas.microsoft.com/office/drawing/2014/main" id="{BC11FA65-8E94-43E7-A78C-491CDB26BC2D}"/>
              </a:ext>
            </a:extLst>
          </p:cNvPr>
          <p:cNvSpPr/>
          <p:nvPr/>
        </p:nvSpPr>
        <p:spPr>
          <a:xfrm>
            <a:off x="4398658" y="5658191"/>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58622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FE254ECA-C1FB-49A0-97C1-125F3D0C4277}"/>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D4ECBE-1991-4364-9320-192491A9A36C}" type="slidenum">
              <a:rPr kumimoji="0" lang="en-US" sz="1200" b="0" i="0" u="none" strike="noStrike" kern="1200" cap="none" spc="0" normalizeH="0" baseline="0" noProof="0" smtClean="0">
                <a:ln>
                  <a:noFill/>
                </a:ln>
                <a:solidFill>
                  <a:srgbClr val="F79646"/>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F79646"/>
              </a:solidFill>
              <a:effectLst/>
              <a:uLnTx/>
              <a:uFillTx/>
              <a:latin typeface="Arial" charset="0"/>
              <a:ea typeface="ＭＳ Ｐゴシック" charset="-128"/>
              <a:cs typeface="+mn-cs"/>
            </a:endParaRPr>
          </a:p>
        </p:txBody>
      </p:sp>
      <p:sp>
        <p:nvSpPr>
          <p:cNvPr id="3" name="Podtytuł 2">
            <a:extLst>
              <a:ext uri="{FF2B5EF4-FFF2-40B4-BE49-F238E27FC236}">
                <a16:creationId xmlns:a16="http://schemas.microsoft.com/office/drawing/2014/main" id="{453B418C-15D2-45D6-BEF9-4E89A80B003D}"/>
              </a:ext>
            </a:extLst>
          </p:cNvPr>
          <p:cNvSpPr>
            <a:spLocks noGrp="1"/>
          </p:cNvSpPr>
          <p:nvPr>
            <p:ph type="subTitle" idx="4294967295"/>
          </p:nvPr>
        </p:nvSpPr>
        <p:spPr>
          <a:xfrm>
            <a:off x="642910" y="1098550"/>
            <a:ext cx="8043890" cy="5499100"/>
          </a:xfrm>
        </p:spPr>
        <p:txBody>
          <a:bodyPr/>
          <a:lstStyle/>
          <a:p>
            <a:pPr marL="514350" indent="-514350" algn="ctr">
              <a:buNone/>
            </a:pPr>
            <a:r>
              <a:rPr lang="pl-PL" sz="2400" b="1" dirty="0">
                <a:solidFill>
                  <a:srgbClr val="000000"/>
                </a:solidFill>
                <a:effectLst>
                  <a:outerShdw blurRad="50800" dist="38100" dir="2700000" algn="tl" rotWithShape="0">
                    <a:prstClr val="black">
                      <a:alpha val="40000"/>
                    </a:prstClr>
                  </a:outerShdw>
                </a:effectLst>
                <a:latin typeface="+mj-lt"/>
              </a:rPr>
              <a:t>PROCEDURA WYDANIA  ZEZWOLENIA NA PRACĘ SEZONOWĄ cd.</a:t>
            </a:r>
          </a:p>
          <a:p>
            <a:pPr marL="514350" indent="-514350" algn="ctr">
              <a:buNone/>
            </a:pPr>
            <a:r>
              <a:rPr lang="pl-PL" sz="2400" b="1" dirty="0">
                <a:solidFill>
                  <a:srgbClr val="000000"/>
                </a:solidFill>
                <a:effectLst>
                  <a:outerShdw blurRad="50800" dist="38100" dir="2700000" algn="tl" rotWithShape="0">
                    <a:prstClr val="black">
                      <a:alpha val="40000"/>
                    </a:prstClr>
                  </a:outerShdw>
                </a:effectLst>
                <a:latin typeface="+mj-lt"/>
              </a:rPr>
              <a:t>(d</a:t>
            </a:r>
            <a:r>
              <a:rPr lang="pl-PL" sz="2400" b="1" dirty="0">
                <a:solidFill>
                  <a:srgbClr val="000000"/>
                </a:solidFill>
                <a:latin typeface="+mj-lt"/>
              </a:rPr>
              <a:t>la cudzoziemca przebywającego poza granicami RP) </a:t>
            </a:r>
          </a:p>
          <a:p>
            <a:pPr marL="514350" indent="-514350" algn="ctr">
              <a:buNone/>
            </a:pPr>
            <a:endParaRPr lang="pl-PL" sz="300" b="1" dirty="0">
              <a:solidFill>
                <a:srgbClr val="000000"/>
              </a:solidFill>
            </a:endParaRPr>
          </a:p>
          <a:p>
            <a:pPr marL="0" indent="0" algn="ctr">
              <a:buNone/>
            </a:pPr>
            <a:r>
              <a:rPr lang="pl-PL" sz="2400" b="1" dirty="0">
                <a:solidFill>
                  <a:srgbClr val="000000"/>
                </a:solidFill>
              </a:rPr>
              <a:t>Etap II</a:t>
            </a:r>
          </a:p>
          <a:p>
            <a:pPr marL="514350" indent="-514350" algn="ctr">
              <a:buNone/>
            </a:pPr>
            <a:r>
              <a:rPr lang="pl-PL" sz="1600" b="1" dirty="0">
                <a:solidFill>
                  <a:srgbClr val="000000"/>
                </a:solidFill>
              </a:rPr>
              <a:t> </a:t>
            </a:r>
          </a:p>
          <a:p>
            <a:pPr marL="514350" indent="-514350" algn="ctr">
              <a:buNone/>
            </a:pPr>
            <a:r>
              <a:rPr lang="pl-PL" sz="1800" b="1" dirty="0">
                <a:solidFill>
                  <a:srgbClr val="000000"/>
                </a:solidFill>
              </a:rPr>
              <a:t>Po uzyskaniu przez cudzoziemca wizy i po wjeździe na teren RP</a:t>
            </a:r>
          </a:p>
          <a:p>
            <a:pPr marL="514350" indent="-514350" algn="ctr">
              <a:buNone/>
            </a:pPr>
            <a:r>
              <a:rPr lang="pl-PL" sz="1800" b="1" dirty="0">
                <a:solidFill>
                  <a:srgbClr val="000000"/>
                </a:solidFill>
              </a:rPr>
              <a:t>Pracodawca składa oświadczenie o wjeździe cudzoziemca </a:t>
            </a:r>
            <a:r>
              <a:rPr lang="pl-PL" sz="1800" i="1" dirty="0">
                <a:solidFill>
                  <a:srgbClr val="000000"/>
                </a:solidFill>
              </a:rPr>
              <a:t>(wzór w </a:t>
            </a:r>
            <a:r>
              <a:rPr lang="pl-PL" sz="1800" i="1" dirty="0" err="1">
                <a:solidFill>
                  <a:srgbClr val="000000"/>
                </a:solidFill>
              </a:rPr>
              <a:t>rozp</a:t>
            </a:r>
            <a:r>
              <a:rPr lang="pl-PL" sz="1800" i="1" dirty="0">
                <a:solidFill>
                  <a:srgbClr val="000000"/>
                </a:solidFill>
              </a:rPr>
              <a:t>.)  </a:t>
            </a:r>
            <a:r>
              <a:rPr lang="pl-PL" sz="1800" b="1" dirty="0">
                <a:solidFill>
                  <a:srgbClr val="000000"/>
                </a:solidFill>
              </a:rPr>
              <a:t>+ kopia paszportu </a:t>
            </a:r>
            <a:r>
              <a:rPr lang="pl-PL" sz="1800" dirty="0">
                <a:solidFill>
                  <a:srgbClr val="000000"/>
                </a:solidFill>
              </a:rPr>
              <a:t>(wszystkie wypełnione strony) </a:t>
            </a:r>
            <a:r>
              <a:rPr lang="pl-PL" sz="1800" b="1" dirty="0">
                <a:solidFill>
                  <a:srgbClr val="000000"/>
                </a:solidFill>
              </a:rPr>
              <a:t>+ informacja </a:t>
            </a:r>
            <a:br>
              <a:rPr lang="pl-PL" sz="1800" b="1" dirty="0">
                <a:solidFill>
                  <a:srgbClr val="000000"/>
                </a:solidFill>
              </a:rPr>
            </a:br>
            <a:r>
              <a:rPr lang="pl-PL" sz="1800" b="1" dirty="0">
                <a:solidFill>
                  <a:srgbClr val="000000"/>
                </a:solidFill>
              </a:rPr>
              <a:t>o adresie zakwaterowania cudzoziemca</a:t>
            </a:r>
          </a:p>
          <a:p>
            <a:pPr marL="514350" indent="-514350" algn="just">
              <a:buNone/>
            </a:pPr>
            <a:endParaRPr lang="pl-PL" sz="1800" b="1" dirty="0">
              <a:solidFill>
                <a:srgbClr val="000000"/>
              </a:solidFill>
            </a:endParaRPr>
          </a:p>
          <a:p>
            <a:pPr marL="0" indent="0" algn="ctr">
              <a:buNone/>
            </a:pPr>
            <a:r>
              <a:rPr lang="pl-PL" sz="2000" b="1" dirty="0">
                <a:solidFill>
                  <a:srgbClr val="000000"/>
                </a:solidFill>
              </a:rPr>
              <a:t>Wydanie zezwolenia na prace sezonową na terytorium RP w 3 egz</a:t>
            </a:r>
            <a:r>
              <a:rPr lang="pl-PL" sz="1800" b="1" dirty="0">
                <a:solidFill>
                  <a:srgbClr val="000000"/>
                </a:solidFill>
              </a:rPr>
              <a:t>. (PUP)  </a:t>
            </a:r>
          </a:p>
          <a:p>
            <a:pPr marL="0" indent="0" algn="ctr">
              <a:buNone/>
            </a:pPr>
            <a:r>
              <a:rPr lang="pl-PL" sz="1800" b="1" dirty="0">
                <a:solidFill>
                  <a:srgbClr val="000000"/>
                </a:solidFill>
              </a:rPr>
              <a:t>- </a:t>
            </a:r>
            <a:r>
              <a:rPr lang="pl-PL" sz="1800" i="1" dirty="0">
                <a:solidFill>
                  <a:srgbClr val="000000"/>
                </a:solidFill>
              </a:rPr>
              <a:t>decyzja administracyjna/ odwołanie do właściwego ministra pracy za pośrednictwem starosty</a:t>
            </a:r>
          </a:p>
        </p:txBody>
      </p:sp>
      <p:sp>
        <p:nvSpPr>
          <p:cNvPr id="8" name="Strzałka: w dół 7">
            <a:extLst>
              <a:ext uri="{FF2B5EF4-FFF2-40B4-BE49-F238E27FC236}">
                <a16:creationId xmlns:a16="http://schemas.microsoft.com/office/drawing/2014/main" id="{F0EE6C55-7B8A-4263-ACF2-FAEC01D87C0C}"/>
              </a:ext>
            </a:extLst>
          </p:cNvPr>
          <p:cNvSpPr/>
          <p:nvPr/>
        </p:nvSpPr>
        <p:spPr>
          <a:xfrm>
            <a:off x="4273754" y="4814357"/>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Prostokąt 10"/>
          <p:cNvSpPr/>
          <p:nvPr/>
        </p:nvSpPr>
        <p:spPr>
          <a:xfrm>
            <a:off x="3143240" y="468541"/>
            <a:ext cx="4572000" cy="461665"/>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mn-cs"/>
              </a:rPr>
              <a:t>ZEZWOLENIE NA PRACĘ SEZONOWĄ WYDAWANE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mn-cs"/>
              </a:rPr>
              <a:t>PRZEZ STAROSTĘ (TYP – S)</a:t>
            </a:r>
            <a:endParaRPr kumimoji="0" lang="pl-PL"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799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578BC9-FE1B-4784-8757-76395140E771}"/>
              </a:ext>
            </a:extLst>
          </p:cNvPr>
          <p:cNvSpPr>
            <a:spLocks noGrp="1"/>
          </p:cNvSpPr>
          <p:nvPr>
            <p:ph type="ctrTitle"/>
          </p:nvPr>
        </p:nvSpPr>
        <p:spPr>
          <a:xfrm>
            <a:off x="685800" y="1268761"/>
            <a:ext cx="7772400" cy="5270152"/>
          </a:xfrm>
        </p:spPr>
        <p:txBody>
          <a:bodyPr/>
          <a:lstStyle/>
          <a:p>
            <a:pPr algn="l"/>
            <a:r>
              <a:rPr lang="pl-PL" sz="2800" b="1" dirty="0"/>
              <a:t>w przypadku cudzoziemców przebywających na terenie RP:</a:t>
            </a:r>
            <a:br>
              <a:rPr lang="pl-PL" sz="2800" b="1" dirty="0"/>
            </a:br>
            <a:br>
              <a:rPr lang="pl-PL" sz="2800" dirty="0"/>
            </a:br>
            <a:r>
              <a:rPr lang="pl-PL" sz="2800" dirty="0"/>
              <a:t>wydawane jest zezwolenie na pracę sezonową w oparciu o dokumenty legalności pobytu, pozwalające na jej wykonywanie.</a:t>
            </a:r>
            <a:br>
              <a:rPr lang="pl-PL" sz="2800" dirty="0"/>
            </a:br>
            <a:endParaRPr lang="pl-PL" sz="2800" dirty="0"/>
          </a:p>
        </p:txBody>
      </p:sp>
      <p:sp>
        <p:nvSpPr>
          <p:cNvPr id="3" name="Podtytuł 2">
            <a:extLst>
              <a:ext uri="{FF2B5EF4-FFF2-40B4-BE49-F238E27FC236}">
                <a16:creationId xmlns:a16="http://schemas.microsoft.com/office/drawing/2014/main" id="{A7DBB6AF-64F7-4E14-93DD-353576E51C2C}"/>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17C710B6-57AB-4B6A-B463-77CC9E84C271}"/>
              </a:ext>
            </a:extLst>
          </p:cNvPr>
          <p:cNvSpPr>
            <a:spLocks noGrp="1"/>
          </p:cNvSpPr>
          <p:nvPr>
            <p:ph type="sldNum" sz="quarter" idx="12"/>
          </p:nvPr>
        </p:nvSpPr>
        <p:spPr/>
        <p:txBody>
          <a:bodyPr/>
          <a:lstStyle/>
          <a:p>
            <a:pPr>
              <a:defRPr/>
            </a:pPr>
            <a:fld id="{D3D4ECBE-1991-4364-9320-192491A9A36C}" type="slidenum">
              <a:rPr lang="en-US" smtClean="0"/>
              <a:pPr>
                <a:defRPr/>
              </a:pPr>
              <a:t>32</a:t>
            </a:fld>
            <a:endParaRPr lang="en-US"/>
          </a:p>
        </p:txBody>
      </p:sp>
    </p:spTree>
    <p:extLst>
      <p:ext uri="{BB962C8B-B14F-4D97-AF65-F5344CB8AC3E}">
        <p14:creationId xmlns:p14="http://schemas.microsoft.com/office/powerpoint/2010/main" val="813670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7">
            <a:extLst>
              <a:ext uri="{FF2B5EF4-FFF2-40B4-BE49-F238E27FC236}">
                <a16:creationId xmlns:a16="http://schemas.microsoft.com/office/drawing/2014/main" id="{518F783E-EA07-4EE6-B212-48FF79329660}"/>
              </a:ext>
            </a:extLst>
          </p:cNvPr>
          <p:cNvSpPr>
            <a:spLocks noGrp="1"/>
          </p:cNvSpPr>
          <p:nvPr>
            <p:ph type="subTitle" idx="4294967295"/>
          </p:nvPr>
        </p:nvSpPr>
        <p:spPr>
          <a:xfrm>
            <a:off x="500034" y="1484313"/>
            <a:ext cx="8215370" cy="5054600"/>
          </a:xfrm>
        </p:spPr>
        <p:txBody>
          <a:bodyPr>
            <a:normAutofit fontScale="92500" lnSpcReduction="10000"/>
          </a:bodyPr>
          <a:lstStyle/>
          <a:p>
            <a:pPr marL="514350" indent="-514350" algn="ctr">
              <a:buNone/>
            </a:pPr>
            <a:r>
              <a:rPr lang="pl-PL" sz="2400" b="1" dirty="0">
                <a:solidFill>
                  <a:srgbClr val="000000"/>
                </a:solidFill>
              </a:rPr>
              <a:t>PROCEDURA WYDANIA  ZEZWOLENIA NA PRACĘ SEZONOWĄ </a:t>
            </a:r>
          </a:p>
          <a:p>
            <a:pPr marL="514350" indent="-514350" algn="ctr">
              <a:buNone/>
            </a:pPr>
            <a:r>
              <a:rPr lang="pl-PL" sz="1900" b="1" dirty="0">
                <a:solidFill>
                  <a:srgbClr val="000000"/>
                </a:solidFill>
              </a:rPr>
              <a:t>(dla cudzoziemca przebywającego </a:t>
            </a:r>
            <a:br>
              <a:rPr lang="pl-PL" sz="1900" b="1" dirty="0">
                <a:solidFill>
                  <a:srgbClr val="000000"/>
                </a:solidFill>
              </a:rPr>
            </a:br>
            <a:r>
              <a:rPr lang="pl-PL" sz="1900" b="1" dirty="0">
                <a:solidFill>
                  <a:srgbClr val="000000"/>
                </a:solidFill>
              </a:rPr>
              <a:t>w Polsce) </a:t>
            </a:r>
          </a:p>
          <a:p>
            <a:pPr marL="514350" indent="-514350" algn="just">
              <a:buNone/>
            </a:pPr>
            <a:r>
              <a:rPr lang="pl-PL" sz="2900" b="1" dirty="0">
                <a:solidFill>
                  <a:srgbClr val="000000"/>
                </a:solidFill>
              </a:rPr>
              <a:t>                    </a:t>
            </a:r>
            <a:r>
              <a:rPr lang="pl-PL" b="1" dirty="0">
                <a:solidFill>
                  <a:srgbClr val="000000"/>
                </a:solidFill>
              </a:rPr>
              <a:t>   </a:t>
            </a:r>
          </a:p>
          <a:p>
            <a:pPr marL="514350" indent="-514350" algn="ctr">
              <a:buNone/>
            </a:pPr>
            <a:r>
              <a:rPr lang="pl-PL" sz="2200" b="1" dirty="0">
                <a:solidFill>
                  <a:srgbClr val="000000"/>
                </a:solidFill>
              </a:rPr>
              <a:t>Złożenie wniosku   o wydanie  zezwolenia (pracodawca) </a:t>
            </a:r>
          </a:p>
          <a:p>
            <a:pPr marL="514350" indent="-514350">
              <a:buNone/>
            </a:pPr>
            <a:endParaRPr lang="pl-PL" sz="1800" b="1" dirty="0">
              <a:solidFill>
                <a:srgbClr val="000000"/>
              </a:solidFill>
            </a:endParaRPr>
          </a:p>
          <a:p>
            <a:pPr marL="514350" indent="-514350" algn="ctr">
              <a:buNone/>
            </a:pPr>
            <a:r>
              <a:rPr lang="pl-PL" sz="2200" b="1" dirty="0">
                <a:solidFill>
                  <a:srgbClr val="000000"/>
                </a:solidFill>
              </a:rPr>
              <a:t>weryfikacja przesłanek (PUP)</a:t>
            </a:r>
          </a:p>
          <a:p>
            <a:pPr marL="514350" indent="-514350">
              <a:buNone/>
            </a:pPr>
            <a:r>
              <a:rPr lang="pl-PL" sz="2000" b="1" dirty="0">
                <a:solidFill>
                  <a:srgbClr val="000000"/>
                </a:solidFill>
              </a:rPr>
              <a:t>   </a:t>
            </a:r>
          </a:p>
          <a:p>
            <a:pPr marL="514350" indent="-514350" algn="ctr">
              <a:buNone/>
            </a:pPr>
            <a:r>
              <a:rPr lang="pl-PL" sz="2200" b="1" dirty="0">
                <a:solidFill>
                  <a:srgbClr val="000000"/>
                </a:solidFill>
              </a:rPr>
              <a:t>wydanie zezwolenia  na pracę  sezonową w 3 egz. (PUP)</a:t>
            </a:r>
          </a:p>
          <a:p>
            <a:pPr marL="514350" indent="-514350" algn="ctr">
              <a:buNone/>
            </a:pPr>
            <a:r>
              <a:rPr lang="pl-PL" sz="2200" b="1" dirty="0">
                <a:solidFill>
                  <a:srgbClr val="000000"/>
                </a:solidFill>
              </a:rPr>
              <a:t>(lub odmowa wydania zezwolenia) PUP</a:t>
            </a:r>
          </a:p>
          <a:p>
            <a:pPr marL="514350" indent="-514350" algn="ctr">
              <a:buNone/>
            </a:pPr>
            <a:r>
              <a:rPr lang="pl-PL" sz="2200" b="1" dirty="0">
                <a:solidFill>
                  <a:srgbClr val="000000"/>
                </a:solidFill>
              </a:rPr>
              <a:t>   </a:t>
            </a:r>
          </a:p>
          <a:p>
            <a:pPr marL="514350" indent="-514350" algn="ctr">
              <a:buNone/>
            </a:pPr>
            <a:r>
              <a:rPr lang="pl-PL" sz="1900" b="1" dirty="0">
                <a:solidFill>
                  <a:srgbClr val="000000"/>
                </a:solidFill>
              </a:rPr>
              <a:t> </a:t>
            </a:r>
          </a:p>
          <a:p>
            <a:pPr marL="514350" indent="-514350" algn="ctr">
              <a:buNone/>
            </a:pPr>
            <a:r>
              <a:rPr lang="pl-PL" sz="1600" i="1" dirty="0">
                <a:solidFill>
                  <a:srgbClr val="000000"/>
                </a:solidFill>
              </a:rPr>
              <a:t>- decyzja administracyjna</a:t>
            </a:r>
            <a:r>
              <a:rPr lang="pl-PL" sz="1900" b="1" dirty="0">
                <a:solidFill>
                  <a:srgbClr val="000000"/>
                </a:solidFill>
              </a:rPr>
              <a:t>	</a:t>
            </a:r>
            <a:r>
              <a:rPr lang="pl-PL" sz="1600" i="1" dirty="0">
                <a:solidFill>
                  <a:srgbClr val="000000"/>
                </a:solidFill>
              </a:rPr>
              <a:t>/odwołanie do właściwego ministra pracy za pośrednictwem starosty </a:t>
            </a:r>
            <a:r>
              <a:rPr lang="pl-PL" sz="1600" i="1" dirty="0"/>
              <a:t>	</a:t>
            </a:r>
          </a:p>
        </p:txBody>
      </p:sp>
      <p:sp>
        <p:nvSpPr>
          <p:cNvPr id="4" name="Symbol zastępczy numeru slajdu 3">
            <a:extLst>
              <a:ext uri="{FF2B5EF4-FFF2-40B4-BE49-F238E27FC236}">
                <a16:creationId xmlns:a16="http://schemas.microsoft.com/office/drawing/2014/main" id="{39538AB0-2C8C-4FE8-A9D7-EFB35CD92901}"/>
              </a:ext>
            </a:extLst>
          </p:cNvPr>
          <p:cNvSpPr>
            <a:spLocks noGrp="1"/>
          </p:cNvSpPr>
          <p:nvPr>
            <p:ph type="sldNum" sz="quarter" idx="4294967295"/>
          </p:nvPr>
        </p:nvSpPr>
        <p:spPr>
          <a:xfrm>
            <a:off x="7010400" y="6173788"/>
            <a:ext cx="2133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3D4ECBE-1991-4364-9320-192491A9A36C}" type="slidenum">
              <a:rPr kumimoji="0" lang="en-US" sz="1200" b="0" i="0" u="none" strike="noStrike" kern="1200" cap="none" spc="0" normalizeH="0" baseline="0" noProof="0" smtClean="0">
                <a:ln>
                  <a:noFill/>
                </a:ln>
                <a:solidFill>
                  <a:srgbClr val="F79646"/>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F79646"/>
              </a:solidFill>
              <a:effectLst/>
              <a:uLnTx/>
              <a:uFillTx/>
              <a:latin typeface="Arial" charset="0"/>
              <a:ea typeface="ＭＳ Ｐゴシック" charset="-128"/>
              <a:cs typeface="+mn-cs"/>
            </a:endParaRPr>
          </a:p>
        </p:txBody>
      </p:sp>
      <p:sp>
        <p:nvSpPr>
          <p:cNvPr id="6" name="Strzałka: w dół 5">
            <a:extLst>
              <a:ext uri="{FF2B5EF4-FFF2-40B4-BE49-F238E27FC236}">
                <a16:creationId xmlns:a16="http://schemas.microsoft.com/office/drawing/2014/main" id="{EE6CDB21-9BCB-4405-BB04-B589FFA75D3B}"/>
              </a:ext>
            </a:extLst>
          </p:cNvPr>
          <p:cNvSpPr/>
          <p:nvPr/>
        </p:nvSpPr>
        <p:spPr>
          <a:xfrm>
            <a:off x="4385500" y="3529938"/>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Strzałka: w dół 6">
            <a:extLst>
              <a:ext uri="{FF2B5EF4-FFF2-40B4-BE49-F238E27FC236}">
                <a16:creationId xmlns:a16="http://schemas.microsoft.com/office/drawing/2014/main" id="{68F20DCB-BD05-4063-BEB7-20C3554CE5CB}"/>
              </a:ext>
            </a:extLst>
          </p:cNvPr>
          <p:cNvSpPr/>
          <p:nvPr/>
        </p:nvSpPr>
        <p:spPr>
          <a:xfrm>
            <a:off x="4385500" y="4185304"/>
            <a:ext cx="484632" cy="2025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Prostokąt 12"/>
          <p:cNvSpPr/>
          <p:nvPr/>
        </p:nvSpPr>
        <p:spPr>
          <a:xfrm>
            <a:off x="3143240" y="468541"/>
            <a:ext cx="4572000" cy="461665"/>
          </a:xfrm>
          <a:prstGeom prst="rect">
            <a:avLst/>
          </a:prstGeom>
        </p:spPr>
        <p:txBody>
          <a:bodyPr wrap="square">
            <a:spAutoFit/>
          </a:bodyPr>
          <a:lstStyle/>
          <a:p>
            <a:pPr algn="ctr"/>
            <a:r>
              <a:rPr lang="pl-PL" sz="1200" b="1" dirty="0">
                <a:solidFill>
                  <a:srgbClr val="000000"/>
                </a:solidFill>
                <a:latin typeface="Arial" charset="0"/>
              </a:rPr>
              <a:t>ZEZWOLENIE NA PRACĘ SEZONOWĄ WYDAWANE </a:t>
            </a:r>
          </a:p>
          <a:p>
            <a:pPr algn="ctr"/>
            <a:r>
              <a:rPr lang="pl-PL" sz="1200" b="1" dirty="0">
                <a:solidFill>
                  <a:srgbClr val="000000"/>
                </a:solidFill>
                <a:latin typeface="Arial" charset="0"/>
              </a:rPr>
              <a:t>PRZEZ STAROSTĘ (TYP – S)</a:t>
            </a:r>
            <a:endParaRPr lang="pl-PL" dirty="0">
              <a:solidFill>
                <a:srgbClr val="000000"/>
              </a:solidFill>
            </a:endParaRPr>
          </a:p>
        </p:txBody>
      </p:sp>
    </p:spTree>
    <p:extLst>
      <p:ext uri="{BB962C8B-B14F-4D97-AF65-F5344CB8AC3E}">
        <p14:creationId xmlns:p14="http://schemas.microsoft.com/office/powerpoint/2010/main" val="1751611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BCA67F-A97A-4A2D-B6B3-8A59A6EDD00C}"/>
              </a:ext>
            </a:extLst>
          </p:cNvPr>
          <p:cNvSpPr>
            <a:spLocks noGrp="1"/>
          </p:cNvSpPr>
          <p:nvPr>
            <p:ph type="ctrTitle"/>
          </p:nvPr>
        </p:nvSpPr>
        <p:spPr>
          <a:xfrm>
            <a:off x="685800" y="1052737"/>
            <a:ext cx="7772400" cy="5486176"/>
          </a:xfrm>
        </p:spPr>
        <p:txBody>
          <a:bodyPr/>
          <a:lstStyle/>
          <a:p>
            <a:pPr lvl="0" algn="l"/>
            <a:r>
              <a:rPr lang="pl-PL" sz="2800" b="1" dirty="0"/>
              <a:t>Praca przez cudzoziemca może być wykonywana przez 9 miesięcy w roku kalendarzowym;</a:t>
            </a:r>
            <a:br>
              <a:rPr lang="pl-PL" sz="2800" b="1" dirty="0"/>
            </a:br>
            <a:br>
              <a:rPr lang="pl-PL" sz="2800" dirty="0"/>
            </a:br>
            <a:r>
              <a:rPr lang="pl-PL" sz="2800" dirty="0"/>
              <a:t>Opłata 30,00 zł;</a:t>
            </a:r>
            <a:br>
              <a:rPr lang="pl-PL" sz="2800" dirty="0"/>
            </a:br>
            <a:br>
              <a:rPr lang="pl-PL" sz="2800" dirty="0"/>
            </a:br>
            <a:r>
              <a:rPr lang="pl-PL" sz="2800" dirty="0"/>
              <a:t>Wydawane w formie decyzji administracyjnej, </a:t>
            </a:r>
            <a:br>
              <a:rPr lang="pl-PL" sz="2800" dirty="0"/>
            </a:br>
            <a:r>
              <a:rPr lang="pl-PL" sz="2800" dirty="0"/>
              <a:t>w przypadku odmowy możliwość odwołania się do organu drugiej instancji tj. ministra właściwego ds. pracy;</a:t>
            </a:r>
            <a:br>
              <a:rPr lang="pl-PL" sz="2800" dirty="0"/>
            </a:br>
            <a:endParaRPr lang="pl-PL" sz="2800" dirty="0"/>
          </a:p>
        </p:txBody>
      </p:sp>
      <p:sp>
        <p:nvSpPr>
          <p:cNvPr id="3" name="Podtytuł 2">
            <a:extLst>
              <a:ext uri="{FF2B5EF4-FFF2-40B4-BE49-F238E27FC236}">
                <a16:creationId xmlns:a16="http://schemas.microsoft.com/office/drawing/2014/main" id="{D1776719-E775-49A2-94BB-4AB5F58C1CFE}"/>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E419A3E5-643A-4389-B5DF-1E4302809ACC}"/>
              </a:ext>
            </a:extLst>
          </p:cNvPr>
          <p:cNvSpPr>
            <a:spLocks noGrp="1"/>
          </p:cNvSpPr>
          <p:nvPr>
            <p:ph type="sldNum" sz="quarter" idx="12"/>
          </p:nvPr>
        </p:nvSpPr>
        <p:spPr/>
        <p:txBody>
          <a:bodyPr/>
          <a:lstStyle/>
          <a:p>
            <a:pPr>
              <a:defRPr/>
            </a:pPr>
            <a:fld id="{D3D4ECBE-1991-4364-9320-192491A9A36C}" type="slidenum">
              <a:rPr lang="en-US" smtClean="0"/>
              <a:pPr>
                <a:defRPr/>
              </a:pPr>
              <a:t>34</a:t>
            </a:fld>
            <a:endParaRPr lang="en-US"/>
          </a:p>
        </p:txBody>
      </p:sp>
    </p:spTree>
    <p:extLst>
      <p:ext uri="{BB962C8B-B14F-4D97-AF65-F5344CB8AC3E}">
        <p14:creationId xmlns:p14="http://schemas.microsoft.com/office/powerpoint/2010/main" val="2280282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EFFBBC-27EB-40D6-8CE9-52D8D9F902DC}"/>
              </a:ext>
            </a:extLst>
          </p:cNvPr>
          <p:cNvSpPr>
            <a:spLocks noGrp="1"/>
          </p:cNvSpPr>
          <p:nvPr>
            <p:ph type="ctrTitle"/>
          </p:nvPr>
        </p:nvSpPr>
        <p:spPr>
          <a:xfrm>
            <a:off x="685800" y="1052737"/>
            <a:ext cx="7772400" cy="5486176"/>
          </a:xfrm>
        </p:spPr>
        <p:txBody>
          <a:bodyPr/>
          <a:lstStyle/>
          <a:p>
            <a:pPr lvl="0" algn="l"/>
            <a:br>
              <a:rPr lang="pl-PL" sz="2800" dirty="0"/>
            </a:br>
            <a:r>
              <a:rPr lang="pl-PL" sz="2800" dirty="0"/>
              <a:t>Po przyjeździe cudzoziemca </a:t>
            </a:r>
            <a:r>
              <a:rPr lang="pl-PL" sz="2800" b="1" dirty="0"/>
              <a:t>pracodawca jest zobowiązany do poinformowania o tym powiatowego urzędu pracy i podania adresu zamieszkania cudzoziemca.</a:t>
            </a:r>
            <a:r>
              <a:rPr lang="pl-PL" sz="2800" dirty="0"/>
              <a:t> Dopiero </a:t>
            </a:r>
            <a:r>
              <a:rPr lang="pl-PL" sz="2800" b="1" dirty="0"/>
              <a:t>po </a:t>
            </a:r>
            <a:r>
              <a:rPr lang="pl-PL" sz="2800" dirty="0"/>
              <a:t>spełnieniu tego obowiązku </a:t>
            </a:r>
            <a:r>
              <a:rPr lang="pl-PL" sz="2800" b="1" dirty="0"/>
              <a:t>urząd wydaje zezwolenie na pracę sezonową uprawniające cudzoziemca do pracy;</a:t>
            </a:r>
            <a:br>
              <a:rPr lang="pl-PL" sz="2800" b="1" dirty="0"/>
            </a:br>
            <a:br>
              <a:rPr lang="pl-PL" sz="2800" dirty="0"/>
            </a:br>
            <a:r>
              <a:rPr lang="pl-PL" sz="2800" dirty="0"/>
              <a:t>W kolejnych latach współpracy z danym cudzoziemcem można ubiegać się o tzw. wpis wielosezonowy(do 3 lat).</a:t>
            </a:r>
            <a:br>
              <a:rPr lang="pl-PL" sz="2800" dirty="0"/>
            </a:br>
            <a:endParaRPr lang="pl-PL" sz="2800" dirty="0"/>
          </a:p>
        </p:txBody>
      </p:sp>
      <p:sp>
        <p:nvSpPr>
          <p:cNvPr id="3" name="Podtytuł 2">
            <a:extLst>
              <a:ext uri="{FF2B5EF4-FFF2-40B4-BE49-F238E27FC236}">
                <a16:creationId xmlns:a16="http://schemas.microsoft.com/office/drawing/2014/main" id="{65E71472-EFB3-484A-B332-FC6B5C3A1E92}"/>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2685F420-DC0D-4207-B136-CDD23B6FEF09}"/>
              </a:ext>
            </a:extLst>
          </p:cNvPr>
          <p:cNvSpPr>
            <a:spLocks noGrp="1"/>
          </p:cNvSpPr>
          <p:nvPr>
            <p:ph type="sldNum" sz="quarter" idx="12"/>
          </p:nvPr>
        </p:nvSpPr>
        <p:spPr/>
        <p:txBody>
          <a:bodyPr/>
          <a:lstStyle/>
          <a:p>
            <a:pPr>
              <a:defRPr/>
            </a:pPr>
            <a:fld id="{D3D4ECBE-1991-4364-9320-192491A9A36C}" type="slidenum">
              <a:rPr lang="en-US" smtClean="0"/>
              <a:pPr>
                <a:defRPr/>
              </a:pPr>
              <a:t>35</a:t>
            </a:fld>
            <a:endParaRPr lang="en-US"/>
          </a:p>
        </p:txBody>
      </p:sp>
    </p:spTree>
    <p:extLst>
      <p:ext uri="{BB962C8B-B14F-4D97-AF65-F5344CB8AC3E}">
        <p14:creationId xmlns:p14="http://schemas.microsoft.com/office/powerpoint/2010/main" val="679078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F1538E-81C9-4C21-8712-0F2DE95D8CEB}"/>
              </a:ext>
            </a:extLst>
          </p:cNvPr>
          <p:cNvSpPr>
            <a:spLocks noGrp="1"/>
          </p:cNvSpPr>
          <p:nvPr>
            <p:ph type="ctrTitle"/>
          </p:nvPr>
        </p:nvSpPr>
        <p:spPr>
          <a:xfrm>
            <a:off x="685800" y="1052736"/>
            <a:ext cx="7772400" cy="5616623"/>
          </a:xfrm>
        </p:spPr>
        <p:txBody>
          <a:bodyPr/>
          <a:lstStyle/>
          <a:p>
            <a:pPr algn="l"/>
            <a:br>
              <a:rPr lang="pl-PL" sz="3200" b="1" dirty="0"/>
            </a:br>
            <a:r>
              <a:rPr lang="pl-PL" dirty="0"/>
              <a:t>*</a:t>
            </a:r>
            <a:br>
              <a:rPr lang="pl-PL" dirty="0"/>
            </a:br>
            <a:r>
              <a:rPr lang="pl-PL" sz="3200" b="1" dirty="0"/>
              <a:t>Praca sezonowa wykonywana przez cudzoziemca</a:t>
            </a:r>
            <a:br>
              <a:rPr lang="pl-PL" sz="3200" dirty="0"/>
            </a:br>
            <a:r>
              <a:rPr lang="pl-PL" sz="3200" b="1" dirty="0"/>
              <a:t>jest możliwa wyłącznie na podstawie zezwolenia na pracę sezonową</a:t>
            </a:r>
            <a:br>
              <a:rPr lang="pl-PL" sz="3200" b="1" dirty="0"/>
            </a:br>
            <a:br>
              <a:rPr lang="pl-PL" sz="2800" dirty="0"/>
            </a:br>
            <a:r>
              <a:rPr lang="pl-PL" sz="2400" dirty="0"/>
              <a:t>(chyba, że cudzoziemiec może wykonywać pracę </a:t>
            </a:r>
            <a:br>
              <a:rPr lang="pl-PL" sz="2400" dirty="0"/>
            </a:br>
            <a:r>
              <a:rPr lang="pl-PL" sz="2400" dirty="0"/>
              <a:t>w Polsce bez zezwolenia na podstawie innych przepisów)</a:t>
            </a:r>
            <a:br>
              <a:rPr lang="pl-PL" sz="2400" dirty="0"/>
            </a:br>
            <a:endParaRPr lang="pl-PL" sz="2400" dirty="0"/>
          </a:p>
        </p:txBody>
      </p:sp>
      <p:sp>
        <p:nvSpPr>
          <p:cNvPr id="3" name="Podtytuł 2">
            <a:extLst>
              <a:ext uri="{FF2B5EF4-FFF2-40B4-BE49-F238E27FC236}">
                <a16:creationId xmlns:a16="http://schemas.microsoft.com/office/drawing/2014/main" id="{BDA12AA6-2532-4084-9AED-9B3D7037737B}"/>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49605F02-C667-4079-A31A-5500313EC08E}"/>
              </a:ext>
            </a:extLst>
          </p:cNvPr>
          <p:cNvSpPr>
            <a:spLocks noGrp="1"/>
          </p:cNvSpPr>
          <p:nvPr>
            <p:ph type="sldNum" sz="quarter" idx="12"/>
          </p:nvPr>
        </p:nvSpPr>
        <p:spPr/>
        <p:txBody>
          <a:bodyPr/>
          <a:lstStyle/>
          <a:p>
            <a:pPr>
              <a:defRPr/>
            </a:pPr>
            <a:fld id="{D3D4ECBE-1991-4364-9320-192491A9A36C}" type="slidenum">
              <a:rPr lang="en-US" smtClean="0"/>
              <a:pPr>
                <a:defRPr/>
              </a:pPr>
              <a:t>36</a:t>
            </a:fld>
            <a:endParaRPr lang="en-US"/>
          </a:p>
        </p:txBody>
      </p:sp>
    </p:spTree>
    <p:extLst>
      <p:ext uri="{BB962C8B-B14F-4D97-AF65-F5344CB8AC3E}">
        <p14:creationId xmlns:p14="http://schemas.microsoft.com/office/powerpoint/2010/main" val="2374440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4D399C-D623-45E3-A9BF-FA4810D6E949}"/>
              </a:ext>
            </a:extLst>
          </p:cNvPr>
          <p:cNvSpPr>
            <a:spLocks noGrp="1"/>
          </p:cNvSpPr>
          <p:nvPr>
            <p:ph type="ctrTitle"/>
          </p:nvPr>
        </p:nvSpPr>
        <p:spPr>
          <a:xfrm>
            <a:off x="685800" y="1052736"/>
            <a:ext cx="7772400" cy="5616623"/>
          </a:xfrm>
        </p:spPr>
        <p:txBody>
          <a:bodyPr/>
          <a:lstStyle/>
          <a:p>
            <a:pPr algn="l"/>
            <a:r>
              <a:rPr lang="pl-PL" dirty="0"/>
              <a:t>**</a:t>
            </a:r>
            <a:br>
              <a:rPr lang="pl-PL" dirty="0"/>
            </a:br>
            <a:r>
              <a:rPr lang="pl-PL" sz="2800" b="1" dirty="0"/>
              <a:t>Cudzoziemiec może pracować </a:t>
            </a:r>
            <a:br>
              <a:rPr lang="pl-PL" sz="2800" b="1" dirty="0"/>
            </a:br>
            <a:r>
              <a:rPr lang="pl-PL" sz="2800" b="1" dirty="0"/>
              <a:t>w trakcie oczekiwania na zezwolenie na pracę sezonową, po poinformowaniu urzędu przez podmiot o przyjeździe cudzoziemca.</a:t>
            </a:r>
            <a:br>
              <a:rPr lang="pl-PL" sz="2800" b="1" dirty="0"/>
            </a:br>
            <a:br>
              <a:rPr lang="pl-PL" sz="2800" b="1" dirty="0"/>
            </a:br>
            <a:r>
              <a:rPr lang="pl-PL" b="1" dirty="0"/>
              <a:t>***</a:t>
            </a:r>
            <a:br>
              <a:rPr lang="pl-PL" dirty="0"/>
            </a:br>
            <a:r>
              <a:rPr lang="pl-PL" sz="2800" b="1" dirty="0"/>
              <a:t>Praca musi być jednak wykonywana na warunkach określonych </a:t>
            </a:r>
            <a:br>
              <a:rPr lang="pl-PL" sz="2800" b="1" dirty="0"/>
            </a:br>
            <a:r>
              <a:rPr lang="pl-PL" sz="2800" b="1" dirty="0"/>
              <a:t>w zaświadczeniu o wpisie wydanym wcześniej  przez urząd. </a:t>
            </a:r>
            <a:br>
              <a:rPr lang="pl-PL" sz="2800" dirty="0"/>
            </a:br>
            <a:endParaRPr lang="pl-PL" sz="2800" dirty="0"/>
          </a:p>
        </p:txBody>
      </p:sp>
      <p:sp>
        <p:nvSpPr>
          <p:cNvPr id="3" name="Podtytuł 2">
            <a:extLst>
              <a:ext uri="{FF2B5EF4-FFF2-40B4-BE49-F238E27FC236}">
                <a16:creationId xmlns:a16="http://schemas.microsoft.com/office/drawing/2014/main" id="{C4A46EF7-5B22-4981-BD92-B19A0802D377}"/>
              </a:ext>
            </a:extLst>
          </p:cNvPr>
          <p:cNvSpPr>
            <a:spLocks noGrp="1"/>
          </p:cNvSpPr>
          <p:nvPr>
            <p:ph type="subTitle" idx="1"/>
          </p:nvPr>
        </p:nvSpPr>
        <p:spPr>
          <a:xfrm>
            <a:off x="1115616" y="3429000"/>
            <a:ext cx="6656784" cy="2209800"/>
          </a:xfrm>
        </p:spPr>
        <p:txBody>
          <a:bodyPr/>
          <a:lstStyle/>
          <a:p>
            <a:br>
              <a:rPr lang="pl-PL" dirty="0"/>
            </a:br>
            <a:endParaRPr lang="pl-PL" dirty="0"/>
          </a:p>
        </p:txBody>
      </p:sp>
      <p:sp>
        <p:nvSpPr>
          <p:cNvPr id="4" name="Symbol zastępczy numeru slajdu 3">
            <a:extLst>
              <a:ext uri="{FF2B5EF4-FFF2-40B4-BE49-F238E27FC236}">
                <a16:creationId xmlns:a16="http://schemas.microsoft.com/office/drawing/2014/main" id="{1B29A851-6A28-422D-9042-1CB4F26AAB04}"/>
              </a:ext>
            </a:extLst>
          </p:cNvPr>
          <p:cNvSpPr>
            <a:spLocks noGrp="1"/>
          </p:cNvSpPr>
          <p:nvPr>
            <p:ph type="sldNum" sz="quarter" idx="12"/>
          </p:nvPr>
        </p:nvSpPr>
        <p:spPr/>
        <p:txBody>
          <a:bodyPr/>
          <a:lstStyle/>
          <a:p>
            <a:pPr>
              <a:defRPr/>
            </a:pPr>
            <a:fld id="{D3D4ECBE-1991-4364-9320-192491A9A36C}" type="slidenum">
              <a:rPr lang="en-US" smtClean="0"/>
              <a:pPr>
                <a:defRPr/>
              </a:pPr>
              <a:t>37</a:t>
            </a:fld>
            <a:endParaRPr lang="en-US"/>
          </a:p>
        </p:txBody>
      </p:sp>
    </p:spTree>
    <p:extLst>
      <p:ext uri="{BB962C8B-B14F-4D97-AF65-F5344CB8AC3E}">
        <p14:creationId xmlns:p14="http://schemas.microsoft.com/office/powerpoint/2010/main" val="3342101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758514-1DA3-4666-834E-068FEFEF65DB}"/>
              </a:ext>
            </a:extLst>
          </p:cNvPr>
          <p:cNvSpPr>
            <a:spLocks noGrp="1"/>
          </p:cNvSpPr>
          <p:nvPr>
            <p:ph type="ctrTitle"/>
          </p:nvPr>
        </p:nvSpPr>
        <p:spPr>
          <a:xfrm>
            <a:off x="685800" y="1219201"/>
            <a:ext cx="7772400" cy="5319712"/>
          </a:xfrm>
        </p:spPr>
        <p:txBody>
          <a:bodyPr/>
          <a:lstStyle/>
          <a:p>
            <a:pPr algn="l"/>
            <a:r>
              <a:rPr lang="pl-PL" b="1" dirty="0"/>
              <a:t>****</a:t>
            </a:r>
            <a:br>
              <a:rPr lang="pl-PL" dirty="0"/>
            </a:br>
            <a:r>
              <a:rPr lang="pl-PL" sz="2800" b="1" dirty="0"/>
              <a:t>Cudzoziemiec może także pracować </a:t>
            </a:r>
            <a:br>
              <a:rPr lang="pl-PL" sz="2800" b="1" dirty="0"/>
            </a:br>
            <a:r>
              <a:rPr lang="pl-PL" sz="2800" b="1" dirty="0"/>
              <a:t>w trakcie oczekiwania na przedłużenie zezwolenia na pracę sezonową u tego samego pracodawcy.</a:t>
            </a:r>
            <a:br>
              <a:rPr lang="pl-PL" sz="2800" dirty="0"/>
            </a:br>
            <a:r>
              <a:rPr lang="pl-PL" sz="2800" b="1" dirty="0"/>
              <a:t> </a:t>
            </a:r>
            <a:br>
              <a:rPr lang="pl-PL" sz="2800" dirty="0"/>
            </a:br>
            <a:r>
              <a:rPr lang="pl-PL" sz="2800" b="1" dirty="0"/>
              <a:t>Natomiast u nowego pracodawcy przez 30 dni.</a:t>
            </a:r>
            <a:br>
              <a:rPr lang="pl-PL" sz="2800" dirty="0"/>
            </a:br>
            <a:endParaRPr lang="pl-PL" sz="2800" dirty="0"/>
          </a:p>
        </p:txBody>
      </p:sp>
      <p:sp>
        <p:nvSpPr>
          <p:cNvPr id="3" name="Podtytuł 2">
            <a:extLst>
              <a:ext uri="{FF2B5EF4-FFF2-40B4-BE49-F238E27FC236}">
                <a16:creationId xmlns:a16="http://schemas.microsoft.com/office/drawing/2014/main" id="{2E86FB5D-C695-4903-BE83-90894D26B506}"/>
              </a:ext>
            </a:extLst>
          </p:cNvPr>
          <p:cNvSpPr>
            <a:spLocks noGrp="1"/>
          </p:cNvSpPr>
          <p:nvPr>
            <p:ph type="subTitle" idx="1"/>
          </p:nvPr>
        </p:nvSpPr>
        <p:spPr/>
        <p:txBody>
          <a:bodyPr/>
          <a:lstStyle/>
          <a:p>
            <a:endParaRPr lang="pl-PL"/>
          </a:p>
        </p:txBody>
      </p:sp>
      <p:sp>
        <p:nvSpPr>
          <p:cNvPr id="4" name="Symbol zastępczy numeru slajdu 3">
            <a:extLst>
              <a:ext uri="{FF2B5EF4-FFF2-40B4-BE49-F238E27FC236}">
                <a16:creationId xmlns:a16="http://schemas.microsoft.com/office/drawing/2014/main" id="{0D815428-60CA-4F72-8295-85D928AF2C6D}"/>
              </a:ext>
            </a:extLst>
          </p:cNvPr>
          <p:cNvSpPr>
            <a:spLocks noGrp="1"/>
          </p:cNvSpPr>
          <p:nvPr>
            <p:ph type="sldNum" sz="quarter" idx="12"/>
          </p:nvPr>
        </p:nvSpPr>
        <p:spPr/>
        <p:txBody>
          <a:bodyPr/>
          <a:lstStyle/>
          <a:p>
            <a:pPr>
              <a:defRPr/>
            </a:pPr>
            <a:fld id="{D3D4ECBE-1991-4364-9320-192491A9A36C}" type="slidenum">
              <a:rPr lang="en-US" smtClean="0"/>
              <a:pPr>
                <a:defRPr/>
              </a:pPr>
              <a:t>38</a:t>
            </a:fld>
            <a:endParaRPr lang="en-US"/>
          </a:p>
        </p:txBody>
      </p:sp>
    </p:spTree>
    <p:extLst>
      <p:ext uri="{BB962C8B-B14F-4D97-AF65-F5344CB8AC3E}">
        <p14:creationId xmlns:p14="http://schemas.microsoft.com/office/powerpoint/2010/main" val="288976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7F5E0A-9A5F-4CAD-8979-300C025686F4}"/>
              </a:ext>
            </a:extLst>
          </p:cNvPr>
          <p:cNvSpPr>
            <a:spLocks noGrp="1"/>
          </p:cNvSpPr>
          <p:nvPr>
            <p:ph type="ctrTitle"/>
          </p:nvPr>
        </p:nvSpPr>
        <p:spPr>
          <a:xfrm>
            <a:off x="685800" y="1124744"/>
            <a:ext cx="7772400" cy="5472607"/>
          </a:xfrm>
        </p:spPr>
        <p:txBody>
          <a:bodyPr/>
          <a:lstStyle/>
          <a:p>
            <a:pPr algn="l"/>
            <a:r>
              <a:rPr lang="pl-PL" b="1" dirty="0"/>
              <a:t>*****</a:t>
            </a:r>
            <a:br>
              <a:rPr lang="pl-PL" dirty="0"/>
            </a:br>
            <a:r>
              <a:rPr lang="pl-PL" sz="2800" b="1" dirty="0"/>
              <a:t>Zmiany ogólne</a:t>
            </a:r>
            <a:br>
              <a:rPr lang="pl-PL" sz="2800" dirty="0"/>
            </a:br>
            <a:r>
              <a:rPr lang="pl-PL" sz="2800" b="1" dirty="0"/>
              <a:t> </a:t>
            </a:r>
            <a:br>
              <a:rPr lang="pl-PL" sz="2800" dirty="0"/>
            </a:br>
            <a:r>
              <a:rPr lang="pl-PL" sz="2400" b="1" dirty="0"/>
              <a:t>W przypadku wszystkich instrumentów dopuszczających do rynku pracy, wprowadzono nową przesłankę odmowy, gdy okoliczności sprawy wskazują, iż uzyskanie zezwolenia/oświadczenia może  zostać wykorzystane niezgodnie z celem lub uzyskane dla pozoru.</a:t>
            </a:r>
            <a:br>
              <a:rPr lang="pl-PL" sz="2400" dirty="0"/>
            </a:br>
            <a:r>
              <a:rPr lang="pl-PL" sz="2400" dirty="0"/>
              <a:t> </a:t>
            </a:r>
            <a:br>
              <a:rPr lang="pl-PL" sz="2400" dirty="0"/>
            </a:br>
            <a:endParaRPr lang="pl-PL" sz="2800" dirty="0"/>
          </a:p>
        </p:txBody>
      </p:sp>
      <p:sp>
        <p:nvSpPr>
          <p:cNvPr id="3" name="Podtytuł 2">
            <a:extLst>
              <a:ext uri="{FF2B5EF4-FFF2-40B4-BE49-F238E27FC236}">
                <a16:creationId xmlns:a16="http://schemas.microsoft.com/office/drawing/2014/main" id="{F735FCEA-6F53-4718-BBFC-CE3E40B3A3A1}"/>
              </a:ext>
            </a:extLst>
          </p:cNvPr>
          <p:cNvSpPr>
            <a:spLocks noGrp="1"/>
          </p:cNvSpPr>
          <p:nvPr>
            <p:ph type="subTitle" idx="1"/>
          </p:nvPr>
        </p:nvSpPr>
        <p:spPr/>
        <p:txBody>
          <a:bodyPr/>
          <a:lstStyle/>
          <a:p>
            <a:endParaRPr lang="pl-PL" dirty="0"/>
          </a:p>
        </p:txBody>
      </p:sp>
      <p:sp>
        <p:nvSpPr>
          <p:cNvPr id="4" name="Symbol zastępczy numeru slajdu 3">
            <a:extLst>
              <a:ext uri="{FF2B5EF4-FFF2-40B4-BE49-F238E27FC236}">
                <a16:creationId xmlns:a16="http://schemas.microsoft.com/office/drawing/2014/main" id="{6B8EA3EB-E934-4EE4-9BE2-5F97878EC9C5}"/>
              </a:ext>
            </a:extLst>
          </p:cNvPr>
          <p:cNvSpPr>
            <a:spLocks noGrp="1"/>
          </p:cNvSpPr>
          <p:nvPr>
            <p:ph type="sldNum" sz="quarter" idx="12"/>
          </p:nvPr>
        </p:nvSpPr>
        <p:spPr/>
        <p:txBody>
          <a:bodyPr/>
          <a:lstStyle/>
          <a:p>
            <a:pPr>
              <a:defRPr/>
            </a:pPr>
            <a:fld id="{D3D4ECBE-1991-4364-9320-192491A9A36C}" type="slidenum">
              <a:rPr lang="en-US" smtClean="0"/>
              <a:pPr>
                <a:defRPr/>
              </a:pPr>
              <a:t>39</a:t>
            </a:fld>
            <a:endParaRPr lang="en-US"/>
          </a:p>
        </p:txBody>
      </p:sp>
    </p:spTree>
    <p:extLst>
      <p:ext uri="{BB962C8B-B14F-4D97-AF65-F5344CB8AC3E}">
        <p14:creationId xmlns:p14="http://schemas.microsoft.com/office/powerpoint/2010/main" val="3772094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 name="CustomShape 1"/>
          <p:cNvSpPr/>
          <p:nvPr/>
        </p:nvSpPr>
        <p:spPr>
          <a:xfrm>
            <a:off x="1296000" y="1491120"/>
            <a:ext cx="6478560" cy="84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pl-PL" sz="2400" b="1" strike="noStrike" spc="-1" dirty="0">
                <a:solidFill>
                  <a:srgbClr val="000000"/>
                </a:solidFill>
                <a:latin typeface="Arial"/>
                <a:ea typeface="DejaVu Sans"/>
              </a:rPr>
              <a:t>Ilość zezwoleń na pracę wydanych ogółem w skali województwa mazowieckiego</a:t>
            </a:r>
            <a:br>
              <a:rPr sz="2400" dirty="0">
                <a:solidFill>
                  <a:srgbClr val="000000"/>
                </a:solidFill>
              </a:rPr>
            </a:br>
            <a:r>
              <a:rPr lang="pl-PL" sz="2400" b="1" strike="noStrike" spc="-1" dirty="0">
                <a:solidFill>
                  <a:srgbClr val="000000"/>
                </a:solidFill>
                <a:latin typeface="Arial"/>
                <a:ea typeface="DejaVu Sans"/>
              </a:rPr>
              <a:t> w latach  2012 - 2016</a:t>
            </a:r>
            <a:endParaRPr lang="pl-PL" sz="2400" b="0" strike="noStrike" spc="-1" dirty="0">
              <a:solidFill>
                <a:srgbClr val="000000"/>
              </a:solidFill>
              <a:latin typeface="Arial"/>
            </a:endParaRPr>
          </a:p>
        </p:txBody>
      </p:sp>
      <p:pic>
        <p:nvPicPr>
          <p:cNvPr id="98" name="Obraz 97"/>
          <p:cNvPicPr/>
          <p:nvPr/>
        </p:nvPicPr>
        <p:blipFill>
          <a:blip r:embed="rId2"/>
          <a:stretch/>
        </p:blipFill>
        <p:spPr>
          <a:xfrm>
            <a:off x="765000" y="2721240"/>
            <a:ext cx="7657560" cy="3685320"/>
          </a:xfrm>
          <a:prstGeom prst="rect">
            <a:avLst/>
          </a:prstGeom>
          <a:ln>
            <a:noFill/>
          </a:ln>
        </p:spPr>
      </p:pic>
    </p:spTree>
    <p:extLst>
      <p:ext uri="{BB962C8B-B14F-4D97-AF65-F5344CB8AC3E}">
        <p14:creationId xmlns:p14="http://schemas.microsoft.com/office/powerpoint/2010/main" val="15588063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B254A-4A85-404E-910A-563A130C6D9A}"/>
              </a:ext>
            </a:extLst>
          </p:cNvPr>
          <p:cNvSpPr>
            <a:spLocks noGrp="1"/>
          </p:cNvSpPr>
          <p:nvPr>
            <p:ph type="ctrTitle"/>
          </p:nvPr>
        </p:nvSpPr>
        <p:spPr>
          <a:xfrm>
            <a:off x="685800" y="1052737"/>
            <a:ext cx="7772400" cy="5486176"/>
          </a:xfrm>
        </p:spPr>
        <p:txBody>
          <a:bodyPr/>
          <a:lstStyle/>
          <a:p>
            <a:pPr algn="l"/>
            <a:br>
              <a:rPr lang="pl-PL" sz="2800" b="1" dirty="0"/>
            </a:br>
            <a:r>
              <a:rPr lang="pl-PL" sz="2800" b="1" dirty="0"/>
              <a:t>Dotyczy to np. takich sytuacji:</a:t>
            </a:r>
            <a:br>
              <a:rPr lang="pl-PL" sz="2800" b="1" dirty="0"/>
            </a:br>
            <a:br>
              <a:rPr lang="pl-PL" sz="2800" b="1" dirty="0"/>
            </a:br>
            <a:r>
              <a:rPr lang="pl-PL" sz="2800" b="1" dirty="0"/>
              <a:t>	</a:t>
            </a:r>
            <a:r>
              <a:rPr lang="pl-PL" sz="2400" dirty="0"/>
              <a:t>gdy podmiot nie ma zamiaru lub możliwości 	powierzenia pracy cudzoziemcowi,</a:t>
            </a:r>
            <a:br>
              <a:rPr lang="pl-PL" sz="2400" dirty="0"/>
            </a:br>
            <a:r>
              <a:rPr lang="pl-PL" sz="2400" dirty="0"/>
              <a:t> </a:t>
            </a:r>
            <a:br>
              <a:rPr lang="pl-PL" sz="2400" dirty="0"/>
            </a:br>
            <a:r>
              <a:rPr lang="pl-PL" sz="2400" dirty="0"/>
              <a:t>	nie posiada środków na pokrycie 	zobowiązań 	wynikających z zatrudnienia,</a:t>
            </a:r>
            <a:br>
              <a:rPr lang="pl-PL" sz="2400" dirty="0"/>
            </a:br>
            <a:r>
              <a:rPr lang="pl-PL" sz="2400" dirty="0"/>
              <a:t> </a:t>
            </a:r>
            <a:br>
              <a:rPr lang="pl-PL" sz="2400" dirty="0"/>
            </a:br>
            <a:r>
              <a:rPr lang="pl-PL" sz="2400" dirty="0"/>
              <a:t>	zalega z odprowadzaniem składek na 	ubezpieczenia społeczne,</a:t>
            </a:r>
            <a:br>
              <a:rPr lang="pl-PL" sz="2400" dirty="0"/>
            </a:br>
            <a:r>
              <a:rPr lang="pl-PL" sz="2400" dirty="0"/>
              <a:t> </a:t>
            </a:r>
            <a:br>
              <a:rPr lang="pl-PL" sz="2400" dirty="0"/>
            </a:br>
            <a:r>
              <a:rPr lang="pl-PL" sz="2400" dirty="0"/>
              <a:t>	zalega z uiszczaniem podatków</a:t>
            </a:r>
          </a:p>
        </p:txBody>
      </p:sp>
      <p:sp>
        <p:nvSpPr>
          <p:cNvPr id="3" name="Podtytuł 2">
            <a:extLst>
              <a:ext uri="{FF2B5EF4-FFF2-40B4-BE49-F238E27FC236}">
                <a16:creationId xmlns:a16="http://schemas.microsoft.com/office/drawing/2014/main" id="{9A5249AA-EEF5-4C71-AE8E-A73B990DDD73}"/>
              </a:ext>
            </a:extLst>
          </p:cNvPr>
          <p:cNvSpPr>
            <a:spLocks noGrp="1"/>
          </p:cNvSpPr>
          <p:nvPr>
            <p:ph type="subTitle" idx="1"/>
          </p:nvPr>
        </p:nvSpPr>
        <p:spPr>
          <a:xfrm>
            <a:off x="1371600" y="3212976"/>
            <a:ext cx="6400800" cy="2425824"/>
          </a:xfrm>
        </p:spPr>
        <p:txBody>
          <a:bodyPr/>
          <a:lstStyle/>
          <a:p>
            <a:endParaRPr lang="pl-PL" dirty="0"/>
          </a:p>
          <a:p>
            <a:endParaRPr lang="pl-PL" dirty="0"/>
          </a:p>
          <a:p>
            <a:r>
              <a:rPr lang="pl-PL" dirty="0"/>
              <a:t>.</a:t>
            </a:r>
          </a:p>
        </p:txBody>
      </p:sp>
      <p:sp>
        <p:nvSpPr>
          <p:cNvPr id="4" name="Symbol zastępczy numeru slajdu 3">
            <a:extLst>
              <a:ext uri="{FF2B5EF4-FFF2-40B4-BE49-F238E27FC236}">
                <a16:creationId xmlns:a16="http://schemas.microsoft.com/office/drawing/2014/main" id="{1764ECD5-4333-4399-8174-43C23E85B22C}"/>
              </a:ext>
            </a:extLst>
          </p:cNvPr>
          <p:cNvSpPr>
            <a:spLocks noGrp="1"/>
          </p:cNvSpPr>
          <p:nvPr>
            <p:ph type="sldNum" sz="quarter" idx="12"/>
          </p:nvPr>
        </p:nvSpPr>
        <p:spPr/>
        <p:txBody>
          <a:bodyPr/>
          <a:lstStyle/>
          <a:p>
            <a:pPr>
              <a:defRPr/>
            </a:pPr>
            <a:fld id="{D3D4ECBE-1991-4364-9320-192491A9A36C}" type="slidenum">
              <a:rPr lang="en-US" smtClean="0"/>
              <a:pPr>
                <a:defRPr/>
              </a:pPr>
              <a:t>40</a:t>
            </a:fld>
            <a:endParaRPr lang="en-US"/>
          </a:p>
        </p:txBody>
      </p:sp>
    </p:spTree>
    <p:extLst>
      <p:ext uri="{BB962C8B-B14F-4D97-AF65-F5344CB8AC3E}">
        <p14:creationId xmlns:p14="http://schemas.microsoft.com/office/powerpoint/2010/main" val="2742567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E31B8C-5B8A-4C9A-9826-D11B1F12E3EB}"/>
              </a:ext>
            </a:extLst>
          </p:cNvPr>
          <p:cNvSpPr>
            <a:spLocks noGrp="1"/>
          </p:cNvSpPr>
          <p:nvPr>
            <p:ph type="ctrTitle"/>
          </p:nvPr>
        </p:nvSpPr>
        <p:spPr>
          <a:xfrm>
            <a:off x="685800" y="1124745"/>
            <a:ext cx="7772400" cy="792087"/>
          </a:xfrm>
        </p:spPr>
        <p:txBody>
          <a:bodyPr/>
          <a:lstStyle/>
          <a:p>
            <a:r>
              <a:rPr lang="pl-PL" sz="2400" b="1" dirty="0">
                <a:solidFill>
                  <a:srgbClr val="000000"/>
                </a:solidFill>
              </a:rPr>
              <a:t>PODSUMOWANIE </a:t>
            </a:r>
            <a:br>
              <a:rPr lang="pl-PL" sz="2400" b="1" dirty="0">
                <a:solidFill>
                  <a:srgbClr val="000000"/>
                </a:solidFill>
              </a:rPr>
            </a:br>
            <a:r>
              <a:rPr lang="pl-PL" sz="2400" b="1" dirty="0">
                <a:solidFill>
                  <a:srgbClr val="000000"/>
                </a:solidFill>
              </a:rPr>
              <a:t>ZEZWOLENIA NA PRACĘ SEZONOWĄ</a:t>
            </a:r>
            <a:br>
              <a:rPr lang="pl-PL" sz="2400" b="1" dirty="0">
                <a:solidFill>
                  <a:srgbClr val="000000"/>
                </a:solidFill>
              </a:rPr>
            </a:br>
            <a:br>
              <a:rPr lang="pl-PL" sz="2400" b="1" dirty="0">
                <a:solidFill>
                  <a:srgbClr val="000000"/>
                </a:solidFill>
              </a:rPr>
            </a:br>
            <a:endParaRPr lang="pl-PL" sz="2400" dirty="0">
              <a:solidFill>
                <a:srgbClr val="000000"/>
              </a:solidFill>
            </a:endParaRPr>
          </a:p>
        </p:txBody>
      </p:sp>
      <p:sp>
        <p:nvSpPr>
          <p:cNvPr id="3" name="Podtytuł 2">
            <a:extLst>
              <a:ext uri="{FF2B5EF4-FFF2-40B4-BE49-F238E27FC236}">
                <a16:creationId xmlns:a16="http://schemas.microsoft.com/office/drawing/2014/main" id="{13347CC7-9AC7-4E28-86F0-38B77F3F2204}"/>
              </a:ext>
            </a:extLst>
          </p:cNvPr>
          <p:cNvSpPr>
            <a:spLocks noGrp="1"/>
          </p:cNvSpPr>
          <p:nvPr>
            <p:ph type="subTitle" idx="1"/>
          </p:nvPr>
        </p:nvSpPr>
        <p:spPr>
          <a:xfrm>
            <a:off x="251520" y="1916831"/>
            <a:ext cx="8568952" cy="4622081"/>
          </a:xfrm>
        </p:spPr>
        <p:txBody>
          <a:bodyPr/>
          <a:lstStyle/>
          <a:p>
            <a:pPr algn="just"/>
            <a:endParaRPr lang="pl-PL" sz="1800" b="1" dirty="0">
              <a:solidFill>
                <a:srgbClr val="000000"/>
              </a:solidFill>
            </a:endParaRPr>
          </a:p>
          <a:p>
            <a:pPr algn="just"/>
            <a:r>
              <a:rPr lang="pl-PL" sz="1800" b="1" dirty="0">
                <a:solidFill>
                  <a:srgbClr val="000000"/>
                </a:solidFill>
              </a:rPr>
              <a:t>1. 	Składamy wniosek do starosty właściwego ze względu na siedzibę lub 	miejsce zamieszkania podmiotu powierzającego wykonywanie pracy </a:t>
            </a:r>
            <a:br>
              <a:rPr lang="pl-PL" sz="1800" b="1" dirty="0">
                <a:solidFill>
                  <a:srgbClr val="000000"/>
                </a:solidFill>
              </a:rPr>
            </a:br>
            <a:r>
              <a:rPr lang="pl-PL" sz="1800" b="1" dirty="0">
                <a:solidFill>
                  <a:srgbClr val="000000"/>
                </a:solidFill>
              </a:rPr>
              <a:t>	cudzoziemcowi wraz z wymaganymi dokumentami i dowodem 	dokonanej 	opłaty </a:t>
            </a:r>
          </a:p>
          <a:p>
            <a:pPr algn="just"/>
            <a:endParaRPr lang="pl-PL" sz="1800" b="1" dirty="0">
              <a:solidFill>
                <a:srgbClr val="000000"/>
              </a:solidFill>
            </a:endParaRPr>
          </a:p>
          <a:p>
            <a:pPr algn="just"/>
            <a:r>
              <a:rPr lang="pl-PL" sz="1800" b="1" dirty="0">
                <a:solidFill>
                  <a:srgbClr val="000000"/>
                </a:solidFill>
              </a:rPr>
              <a:t>2. 	Wniosek może złożyć podmiot który wykonuje  działalność w zakresie 	prac sezonowych</a:t>
            </a:r>
          </a:p>
          <a:p>
            <a:pPr algn="just"/>
            <a:endParaRPr lang="pl-PL" sz="1800" b="1" dirty="0">
              <a:solidFill>
                <a:srgbClr val="000000"/>
              </a:solidFill>
            </a:endParaRPr>
          </a:p>
          <a:p>
            <a:pPr algn="just"/>
            <a:r>
              <a:rPr lang="pl-PL" sz="1800" b="1" dirty="0">
                <a:solidFill>
                  <a:srgbClr val="000000"/>
                </a:solidFill>
              </a:rPr>
              <a:t>3.  	Okres wykonywania pracy 9 miesięcy w roku kalendarzowym</a:t>
            </a:r>
          </a:p>
          <a:p>
            <a:pPr algn="just"/>
            <a:endParaRPr lang="pl-PL" sz="1800" b="1" dirty="0">
              <a:solidFill>
                <a:srgbClr val="000000"/>
              </a:solidFill>
            </a:endParaRPr>
          </a:p>
          <a:p>
            <a:pPr algn="just"/>
            <a:r>
              <a:rPr lang="pl-PL" sz="1800" b="1" dirty="0">
                <a:solidFill>
                  <a:srgbClr val="000000"/>
                </a:solidFill>
              </a:rPr>
              <a:t>4. 	Test rynku pracy nie dotyczy obywateli: Republiki Armenii, Republiki 	Białorusi, Republiki Gruzji, Republiki Mołdawii, Federacji Rosyjskiej, 	Ukrainy </a:t>
            </a:r>
          </a:p>
          <a:p>
            <a:pPr algn="just"/>
            <a:endParaRPr lang="pl-PL" sz="1400" dirty="0">
              <a:solidFill>
                <a:srgbClr val="000000"/>
              </a:solidFill>
            </a:endParaRPr>
          </a:p>
        </p:txBody>
      </p:sp>
      <p:sp>
        <p:nvSpPr>
          <p:cNvPr id="4" name="Symbol zastępczy numeru slajdu 3">
            <a:extLst>
              <a:ext uri="{FF2B5EF4-FFF2-40B4-BE49-F238E27FC236}">
                <a16:creationId xmlns:a16="http://schemas.microsoft.com/office/drawing/2014/main" id="{3FEBBAAC-8956-4650-B6E7-908BA0EAEDE3}"/>
              </a:ext>
            </a:extLst>
          </p:cNvPr>
          <p:cNvSpPr>
            <a:spLocks noGrp="1"/>
          </p:cNvSpPr>
          <p:nvPr>
            <p:ph type="sldNum" sz="quarter" idx="12"/>
          </p:nvPr>
        </p:nvSpPr>
        <p:spPr/>
        <p:txBody>
          <a:bodyPr/>
          <a:lstStyle/>
          <a:p>
            <a:pPr>
              <a:defRPr/>
            </a:pPr>
            <a:fld id="{D3D4ECBE-1991-4364-9320-192491A9A36C}" type="slidenum">
              <a:rPr lang="en-US" smtClean="0"/>
              <a:pPr>
                <a:defRPr/>
              </a:pPr>
              <a:t>41</a:t>
            </a:fld>
            <a:endParaRPr lang="en-US"/>
          </a:p>
        </p:txBody>
      </p:sp>
      <p:sp>
        <p:nvSpPr>
          <p:cNvPr id="5" name="Prostokąt 4"/>
          <p:cNvSpPr/>
          <p:nvPr/>
        </p:nvSpPr>
        <p:spPr>
          <a:xfrm>
            <a:off x="3143240" y="468541"/>
            <a:ext cx="4572000" cy="461665"/>
          </a:xfrm>
          <a:prstGeom prst="rect">
            <a:avLst/>
          </a:prstGeom>
        </p:spPr>
        <p:txBody>
          <a:bodyPr wrap="square">
            <a:spAutoFit/>
          </a:bodyPr>
          <a:lstStyle/>
          <a:p>
            <a:pPr algn="ctr"/>
            <a:r>
              <a:rPr lang="pl-PL" sz="1200" b="1" dirty="0">
                <a:solidFill>
                  <a:srgbClr val="000000"/>
                </a:solidFill>
                <a:latin typeface="Arial" charset="0"/>
              </a:rPr>
              <a:t>ZEZWOLENIE NA PRACĘ SEZONOWĄ WYDAWANE </a:t>
            </a:r>
          </a:p>
          <a:p>
            <a:pPr algn="ctr"/>
            <a:r>
              <a:rPr lang="pl-PL" sz="1200" b="1" dirty="0">
                <a:solidFill>
                  <a:srgbClr val="000000"/>
                </a:solidFill>
                <a:latin typeface="Arial" charset="0"/>
              </a:rPr>
              <a:t>PRZEZ STAROSTĘ (TYP – S)</a:t>
            </a:r>
            <a:endParaRPr lang="pl-PL" dirty="0">
              <a:solidFill>
                <a:srgbClr val="000000"/>
              </a:solidFill>
            </a:endParaRPr>
          </a:p>
        </p:txBody>
      </p:sp>
    </p:spTree>
    <p:extLst>
      <p:ext uri="{BB962C8B-B14F-4D97-AF65-F5344CB8AC3E}">
        <p14:creationId xmlns:p14="http://schemas.microsoft.com/office/powerpoint/2010/main" val="3090580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E31B8C-5B8A-4C9A-9826-D11B1F12E3EB}"/>
              </a:ext>
            </a:extLst>
          </p:cNvPr>
          <p:cNvSpPr>
            <a:spLocks noGrp="1"/>
          </p:cNvSpPr>
          <p:nvPr>
            <p:ph type="ctrTitle"/>
          </p:nvPr>
        </p:nvSpPr>
        <p:spPr>
          <a:xfrm>
            <a:off x="685800" y="1124745"/>
            <a:ext cx="7772400" cy="792087"/>
          </a:xfrm>
        </p:spPr>
        <p:txBody>
          <a:bodyPr/>
          <a:lstStyle/>
          <a:p>
            <a:r>
              <a:rPr lang="pl-PL" sz="2400" b="1" dirty="0">
                <a:solidFill>
                  <a:srgbClr val="000000"/>
                </a:solidFill>
              </a:rPr>
              <a:t>PODSUMOWANIE </a:t>
            </a:r>
            <a:br>
              <a:rPr lang="pl-PL" sz="2400" b="1" dirty="0">
                <a:solidFill>
                  <a:srgbClr val="000000"/>
                </a:solidFill>
              </a:rPr>
            </a:br>
            <a:r>
              <a:rPr lang="pl-PL" sz="2400" b="1" dirty="0">
                <a:solidFill>
                  <a:srgbClr val="000000"/>
                </a:solidFill>
              </a:rPr>
              <a:t>ZEZWOLENIA NA PRACĘ SEZONOWĄ cd.</a:t>
            </a:r>
            <a:endParaRPr lang="pl-PL" sz="2400" dirty="0">
              <a:solidFill>
                <a:srgbClr val="000000"/>
              </a:solidFill>
            </a:endParaRPr>
          </a:p>
        </p:txBody>
      </p:sp>
      <p:sp>
        <p:nvSpPr>
          <p:cNvPr id="3" name="Podtytuł 2">
            <a:extLst>
              <a:ext uri="{FF2B5EF4-FFF2-40B4-BE49-F238E27FC236}">
                <a16:creationId xmlns:a16="http://schemas.microsoft.com/office/drawing/2014/main" id="{13347CC7-9AC7-4E28-86F0-38B77F3F2204}"/>
              </a:ext>
            </a:extLst>
          </p:cNvPr>
          <p:cNvSpPr>
            <a:spLocks noGrp="1"/>
          </p:cNvSpPr>
          <p:nvPr>
            <p:ph type="subTitle" idx="1"/>
          </p:nvPr>
        </p:nvSpPr>
        <p:spPr>
          <a:xfrm>
            <a:off x="251520" y="1916831"/>
            <a:ext cx="8568952" cy="4622081"/>
          </a:xfrm>
        </p:spPr>
        <p:txBody>
          <a:bodyPr/>
          <a:lstStyle/>
          <a:p>
            <a:pPr algn="just"/>
            <a:endParaRPr lang="pl-PL" sz="1700" b="1" dirty="0">
              <a:solidFill>
                <a:srgbClr val="000000"/>
              </a:solidFill>
            </a:endParaRPr>
          </a:p>
          <a:p>
            <a:pPr algn="just"/>
            <a:r>
              <a:rPr lang="pl-PL" sz="1700" b="1" dirty="0">
                <a:solidFill>
                  <a:srgbClr val="000000"/>
                </a:solidFill>
              </a:rPr>
              <a:t>5. 	</a:t>
            </a:r>
            <a:r>
              <a:rPr lang="pl-PL" sz="1800" b="1" dirty="0">
                <a:solidFill>
                  <a:srgbClr val="000000"/>
                </a:solidFill>
              </a:rPr>
              <a:t>Procedura II Etapowa  w sprawie wydania zezwolenia na pracę sezonową 	dla 	obywateli krajów trzecich przebywających poza granicami  RP</a:t>
            </a:r>
          </a:p>
          <a:p>
            <a:pPr algn="just">
              <a:lnSpc>
                <a:spcPct val="150000"/>
              </a:lnSpc>
            </a:pPr>
            <a:r>
              <a:rPr lang="pl-PL" sz="1800" b="1" dirty="0">
                <a:solidFill>
                  <a:srgbClr val="000000"/>
                </a:solidFill>
              </a:rPr>
              <a:t>6. 	Zaświadczenie lub odmowa zezwolenia</a:t>
            </a:r>
          </a:p>
          <a:p>
            <a:pPr algn="just"/>
            <a:r>
              <a:rPr lang="pl-PL" sz="1800" b="1" dirty="0">
                <a:solidFill>
                  <a:srgbClr val="000000"/>
                </a:solidFill>
              </a:rPr>
              <a:t>7. 	Zezwolenie na pracę sezonową po dostarczeniu między innymi 	dokumentu 	potwierdzającego legalny pobyt</a:t>
            </a:r>
          </a:p>
          <a:p>
            <a:pPr algn="just"/>
            <a:r>
              <a:rPr lang="pl-PL" sz="1800" b="1" dirty="0">
                <a:solidFill>
                  <a:srgbClr val="000000"/>
                </a:solidFill>
              </a:rPr>
              <a:t>8. 	Dla obywateli krajów trzecich przebywających w RP wydawane jest 	zezwolenie na pracę sezonową lub jego odmowa, w oparciu o posiadany 	tytuł pobytowy uprawniający do dostępu do rynku pracy</a:t>
            </a:r>
          </a:p>
          <a:p>
            <a:pPr algn="just"/>
            <a:r>
              <a:rPr lang="pl-PL" sz="1800" b="1" dirty="0">
                <a:solidFill>
                  <a:srgbClr val="000000"/>
                </a:solidFill>
              </a:rPr>
              <a:t>9. Obowiązek złożenia oświadczenia o powierzeniu pracy cudzoziemcowi 	po 	jego wjeździe na terytorium RP </a:t>
            </a:r>
          </a:p>
          <a:p>
            <a:pPr algn="just">
              <a:lnSpc>
                <a:spcPct val="150000"/>
              </a:lnSpc>
            </a:pPr>
            <a:r>
              <a:rPr lang="pl-PL" sz="1800" b="1" dirty="0">
                <a:solidFill>
                  <a:srgbClr val="000000"/>
                </a:solidFill>
              </a:rPr>
              <a:t>10. Obowiązek zawarcia pisemnej umowy i inne obowiązki pracodawcy</a:t>
            </a:r>
          </a:p>
        </p:txBody>
      </p:sp>
      <p:sp>
        <p:nvSpPr>
          <p:cNvPr id="4" name="Symbol zastępczy numeru slajdu 3">
            <a:extLst>
              <a:ext uri="{FF2B5EF4-FFF2-40B4-BE49-F238E27FC236}">
                <a16:creationId xmlns:a16="http://schemas.microsoft.com/office/drawing/2014/main" id="{3FEBBAAC-8956-4650-B6E7-908BA0EAEDE3}"/>
              </a:ext>
            </a:extLst>
          </p:cNvPr>
          <p:cNvSpPr>
            <a:spLocks noGrp="1"/>
          </p:cNvSpPr>
          <p:nvPr>
            <p:ph type="sldNum" sz="quarter" idx="12"/>
          </p:nvPr>
        </p:nvSpPr>
        <p:spPr/>
        <p:txBody>
          <a:bodyPr/>
          <a:lstStyle/>
          <a:p>
            <a:pPr>
              <a:defRPr/>
            </a:pPr>
            <a:fld id="{D3D4ECBE-1991-4364-9320-192491A9A36C}" type="slidenum">
              <a:rPr lang="en-US" smtClean="0"/>
              <a:pPr>
                <a:defRPr/>
              </a:pPr>
              <a:t>42</a:t>
            </a:fld>
            <a:endParaRPr lang="en-US"/>
          </a:p>
        </p:txBody>
      </p:sp>
      <p:sp>
        <p:nvSpPr>
          <p:cNvPr id="5" name="Prostokąt 4"/>
          <p:cNvSpPr/>
          <p:nvPr/>
        </p:nvSpPr>
        <p:spPr>
          <a:xfrm>
            <a:off x="3143240" y="468541"/>
            <a:ext cx="4572000" cy="461665"/>
          </a:xfrm>
          <a:prstGeom prst="rect">
            <a:avLst/>
          </a:prstGeom>
        </p:spPr>
        <p:txBody>
          <a:bodyPr wrap="square">
            <a:spAutoFit/>
          </a:bodyPr>
          <a:lstStyle/>
          <a:p>
            <a:pPr algn="ctr"/>
            <a:r>
              <a:rPr lang="pl-PL" sz="1200" b="1" dirty="0">
                <a:solidFill>
                  <a:srgbClr val="000000"/>
                </a:solidFill>
                <a:latin typeface="Arial" charset="0"/>
              </a:rPr>
              <a:t>ZEZWOLENIE NA PRACĘ SEZONOWĄ WYDAWANE </a:t>
            </a:r>
          </a:p>
          <a:p>
            <a:pPr algn="ctr"/>
            <a:r>
              <a:rPr lang="pl-PL" sz="1200" b="1" dirty="0">
                <a:solidFill>
                  <a:srgbClr val="000000"/>
                </a:solidFill>
                <a:latin typeface="Arial" charset="0"/>
              </a:rPr>
              <a:t>PRZEZ STAROSTĘ (TYP – S)</a:t>
            </a:r>
            <a:endParaRPr lang="pl-PL" dirty="0">
              <a:solidFill>
                <a:srgbClr val="000000"/>
              </a:solidFill>
            </a:endParaRPr>
          </a:p>
        </p:txBody>
      </p:sp>
    </p:spTree>
    <p:extLst>
      <p:ext uri="{BB962C8B-B14F-4D97-AF65-F5344CB8AC3E}">
        <p14:creationId xmlns:p14="http://schemas.microsoft.com/office/powerpoint/2010/main" val="392230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8435B7-94AC-40A8-A5BA-25DAD29D5805}"/>
              </a:ext>
            </a:extLst>
          </p:cNvPr>
          <p:cNvSpPr>
            <a:spLocks noGrp="1"/>
          </p:cNvSpPr>
          <p:nvPr>
            <p:ph type="ctrTitle"/>
          </p:nvPr>
        </p:nvSpPr>
        <p:spPr>
          <a:xfrm>
            <a:off x="685800" y="1052737"/>
            <a:ext cx="7772400" cy="5486176"/>
          </a:xfrm>
        </p:spPr>
        <p:txBody>
          <a:bodyPr/>
          <a:lstStyle/>
          <a:p>
            <a:pPr algn="l"/>
            <a:r>
              <a:rPr lang="pl-PL" sz="1800" b="1" dirty="0">
                <a:solidFill>
                  <a:srgbClr val="000000"/>
                </a:solidFill>
              </a:rPr>
              <a:t>PODSUMOWANIE OŚWIADCZENIA - STYCZEŃ 2018</a:t>
            </a:r>
            <a:br>
              <a:rPr lang="pl-PL" sz="1800" b="1" dirty="0">
                <a:solidFill>
                  <a:srgbClr val="000000"/>
                </a:solidFill>
              </a:rPr>
            </a:br>
            <a:r>
              <a:rPr lang="pl-PL" sz="1800" b="1" dirty="0">
                <a:solidFill>
                  <a:srgbClr val="000000"/>
                </a:solidFill>
              </a:rPr>
              <a:t> </a:t>
            </a:r>
            <a:br>
              <a:rPr lang="pl-PL" sz="1800" b="1" dirty="0">
                <a:solidFill>
                  <a:srgbClr val="000000"/>
                </a:solidFill>
              </a:rPr>
            </a:br>
            <a:br>
              <a:rPr lang="pl-PL" sz="1800" b="1" dirty="0">
                <a:solidFill>
                  <a:srgbClr val="000000"/>
                </a:solidFill>
              </a:rPr>
            </a:br>
            <a:r>
              <a:rPr lang="pl-PL" sz="1800" b="1" dirty="0">
                <a:solidFill>
                  <a:srgbClr val="000000"/>
                </a:solidFill>
              </a:rPr>
              <a:t>Składamy oświadczenie o powierzeniu wykonywania pracy cudzoziemcowi do powiatowego urzędu pracy właściwego ze względu na siedzibę lub miejsce stałego pobytu podmiotu powierzającego wykonywanie pracy cudzoziemcowi </a:t>
            </a:r>
            <a:r>
              <a:rPr lang="pl-PL" sz="1800" b="1" u="sng" dirty="0">
                <a:solidFill>
                  <a:srgbClr val="000000"/>
                </a:solidFill>
              </a:rPr>
              <a:t>wraz z wymaganymi dokumentami i dowodem dokonanej opłaty </a:t>
            </a:r>
            <a:br>
              <a:rPr lang="pl-PL" sz="1800" b="1" u="sng" dirty="0">
                <a:solidFill>
                  <a:srgbClr val="000000"/>
                </a:solidFill>
              </a:rPr>
            </a:br>
            <a:br>
              <a:rPr lang="pl-PL" sz="1800" b="1" dirty="0">
                <a:solidFill>
                  <a:srgbClr val="000000"/>
                </a:solidFill>
              </a:rPr>
            </a:br>
            <a:r>
              <a:rPr lang="pl-PL" sz="1800" b="1" dirty="0">
                <a:solidFill>
                  <a:srgbClr val="000000"/>
                </a:solidFill>
              </a:rPr>
              <a:t>Oświadczenie dotyczy obywateli: Republiki Armenii, Republiki Białorusi, Republiki Gruzji, Republiki Mołdawii, Federacji Rosyjskiej,</a:t>
            </a:r>
            <a:br>
              <a:rPr lang="pl-PL" sz="1800" b="1" dirty="0">
                <a:solidFill>
                  <a:srgbClr val="000000"/>
                </a:solidFill>
              </a:rPr>
            </a:br>
            <a:r>
              <a:rPr lang="pl-PL" sz="1800" b="1" dirty="0">
                <a:solidFill>
                  <a:srgbClr val="000000"/>
                </a:solidFill>
              </a:rPr>
              <a:t> Ukrainy</a:t>
            </a:r>
            <a:br>
              <a:rPr lang="pl-PL" sz="1800" b="1" dirty="0">
                <a:solidFill>
                  <a:srgbClr val="000000"/>
                </a:solidFill>
              </a:rPr>
            </a:br>
            <a:br>
              <a:rPr lang="pl-PL" sz="1800" b="1" dirty="0">
                <a:solidFill>
                  <a:srgbClr val="000000"/>
                </a:solidFill>
              </a:rPr>
            </a:br>
            <a:r>
              <a:rPr lang="pl-PL" sz="1800" b="1" dirty="0">
                <a:solidFill>
                  <a:srgbClr val="000000"/>
                </a:solidFill>
              </a:rPr>
              <a:t>Przekazujemy cudzoziemcowi oświadczenie wprowadzone do ewidencji (w przypadku cudzoziemca przebywającego poza terytorium RP w celu uzyskania wizy „05a”)</a:t>
            </a:r>
            <a:br>
              <a:rPr lang="pl-PL" sz="1800" b="1" dirty="0">
                <a:solidFill>
                  <a:srgbClr val="000000"/>
                </a:solidFill>
              </a:rPr>
            </a:br>
            <a:br>
              <a:rPr lang="pl-PL" sz="1800" b="1" dirty="0">
                <a:solidFill>
                  <a:srgbClr val="000000"/>
                </a:solidFill>
              </a:rPr>
            </a:br>
            <a:endParaRPr lang="pl-PL" sz="1800" dirty="0"/>
          </a:p>
        </p:txBody>
      </p:sp>
      <p:sp>
        <p:nvSpPr>
          <p:cNvPr id="3" name="Podtytuł 2">
            <a:extLst>
              <a:ext uri="{FF2B5EF4-FFF2-40B4-BE49-F238E27FC236}">
                <a16:creationId xmlns:a16="http://schemas.microsoft.com/office/drawing/2014/main" id="{8555C288-9F37-4BBA-9D86-5DEDC930F097}"/>
              </a:ext>
            </a:extLst>
          </p:cNvPr>
          <p:cNvSpPr>
            <a:spLocks noGrp="1"/>
          </p:cNvSpPr>
          <p:nvPr>
            <p:ph type="subTitle" idx="1"/>
          </p:nvPr>
        </p:nvSpPr>
        <p:spPr>
          <a:xfrm>
            <a:off x="685800" y="2924944"/>
            <a:ext cx="7086600" cy="2713856"/>
          </a:xfrm>
        </p:spPr>
        <p:txBody>
          <a:bodyPr/>
          <a:lstStyle/>
          <a:p>
            <a:pPr algn="l"/>
            <a:endParaRPr lang="pl-PL" dirty="0"/>
          </a:p>
        </p:txBody>
      </p:sp>
      <p:sp>
        <p:nvSpPr>
          <p:cNvPr id="4" name="Symbol zastępczy numeru slajdu 3">
            <a:extLst>
              <a:ext uri="{FF2B5EF4-FFF2-40B4-BE49-F238E27FC236}">
                <a16:creationId xmlns:a16="http://schemas.microsoft.com/office/drawing/2014/main" id="{21C7B086-6315-4DBF-92E7-89268DD83E83}"/>
              </a:ext>
            </a:extLst>
          </p:cNvPr>
          <p:cNvSpPr>
            <a:spLocks noGrp="1"/>
          </p:cNvSpPr>
          <p:nvPr>
            <p:ph type="sldNum" sz="quarter" idx="12"/>
          </p:nvPr>
        </p:nvSpPr>
        <p:spPr/>
        <p:txBody>
          <a:bodyPr/>
          <a:lstStyle/>
          <a:p>
            <a:pPr>
              <a:defRPr/>
            </a:pPr>
            <a:fld id="{D3D4ECBE-1991-4364-9320-192491A9A36C}" type="slidenum">
              <a:rPr lang="en-US" smtClean="0"/>
              <a:pPr>
                <a:defRPr/>
              </a:pPr>
              <a:t>43</a:t>
            </a:fld>
            <a:endParaRPr lang="en-US"/>
          </a:p>
        </p:txBody>
      </p:sp>
    </p:spTree>
    <p:extLst>
      <p:ext uri="{BB962C8B-B14F-4D97-AF65-F5344CB8AC3E}">
        <p14:creationId xmlns:p14="http://schemas.microsoft.com/office/powerpoint/2010/main" val="2906286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2730E972-2E77-47E5-8E17-AE2942A46A76}"/>
              </a:ext>
            </a:extLst>
          </p:cNvPr>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7EFAA1D-A839-4A6D-8D3D-452E811708CC}" type="slidenum">
              <a:rPr kumimoji="0" lang="en-US" sz="1200" b="0" i="0" u="none" strike="noStrike" kern="1200" cap="none" spc="0" normalizeH="0" baseline="0" noProof="0" smtClean="0">
                <a:ln>
                  <a:noFill/>
                </a:ln>
                <a:solidFill>
                  <a:srgbClr val="F79646"/>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F79646"/>
              </a:solidFill>
              <a:effectLst/>
              <a:uLnTx/>
              <a:uFillTx/>
              <a:latin typeface="Arial" charset="0"/>
              <a:ea typeface="ＭＳ Ｐゴシック" charset="-128"/>
              <a:cs typeface="+mn-cs"/>
            </a:endParaRPr>
          </a:p>
        </p:txBody>
      </p:sp>
      <p:sp>
        <p:nvSpPr>
          <p:cNvPr id="3" name="Symbol zastępczy zawartości 2">
            <a:extLst>
              <a:ext uri="{FF2B5EF4-FFF2-40B4-BE49-F238E27FC236}">
                <a16:creationId xmlns:a16="http://schemas.microsoft.com/office/drawing/2014/main" id="{3D4D84AC-48F7-4E49-9C17-F30AFBED3688}"/>
              </a:ext>
            </a:extLst>
          </p:cNvPr>
          <p:cNvSpPr>
            <a:spLocks noGrp="1"/>
          </p:cNvSpPr>
          <p:nvPr>
            <p:ph idx="4294967295"/>
          </p:nvPr>
        </p:nvSpPr>
        <p:spPr>
          <a:xfrm>
            <a:off x="428596" y="1052513"/>
            <a:ext cx="8229600" cy="5689600"/>
          </a:xfrm>
        </p:spPr>
        <p:txBody>
          <a:bodyPr/>
          <a:lstStyle/>
          <a:p>
            <a:pPr marL="0" indent="0">
              <a:buNone/>
            </a:pPr>
            <a:r>
              <a:rPr lang="pl-PL" sz="2400" b="1" dirty="0">
                <a:solidFill>
                  <a:srgbClr val="000000"/>
                </a:solidFill>
              </a:rPr>
              <a:t>PODSUMOWANIE OŚWIADCZENIA- STYCZEŃ 2018 cd.</a:t>
            </a:r>
          </a:p>
          <a:p>
            <a:pPr marL="0" indent="0">
              <a:buNone/>
            </a:pPr>
            <a:endParaRPr lang="pl-PL" sz="2400" b="1" dirty="0">
              <a:solidFill>
                <a:srgbClr val="000000"/>
              </a:solidFill>
            </a:endParaRPr>
          </a:p>
          <a:p>
            <a:pPr marL="0" indent="0">
              <a:buNone/>
            </a:pPr>
            <a:r>
              <a:rPr lang="pl-PL" sz="1800" b="1" dirty="0">
                <a:solidFill>
                  <a:srgbClr val="000000"/>
                </a:solidFill>
              </a:rPr>
              <a:t>	Obowiązek zawarcia pisemnej umowy i przestrzegania przepisów 	prawa pracy</a:t>
            </a:r>
          </a:p>
          <a:p>
            <a:endParaRPr lang="pl-PL" sz="1800" b="1" dirty="0">
              <a:solidFill>
                <a:srgbClr val="000000"/>
              </a:solidFill>
            </a:endParaRPr>
          </a:p>
          <a:p>
            <a:pPr marL="0" indent="0" algn="just">
              <a:buNone/>
            </a:pPr>
            <a:r>
              <a:rPr lang="pl-PL" sz="1800" b="1" dirty="0">
                <a:solidFill>
                  <a:srgbClr val="000000"/>
                </a:solidFill>
              </a:rPr>
              <a:t>	Cudzoziemiec wykonuje pracę (poza pracami objętymi zezwoleniami 	na pracę sezonową) przez okres nie dłuższy niż 6 miesięcy w ciągu 	kolejnych 12 miesięcy, niezależnie od liczby podmiotów 	powierzających temu cudzoziemcowi wykonywanie pracy, </a:t>
            </a:r>
          </a:p>
          <a:p>
            <a:pPr marL="0" indent="0" algn="just">
              <a:buNone/>
            </a:pPr>
            <a:endParaRPr lang="pl-PL" sz="1600" b="1" dirty="0">
              <a:solidFill>
                <a:srgbClr val="000000"/>
              </a:solidFill>
            </a:endParaRPr>
          </a:p>
          <a:p>
            <a:pPr marL="0" indent="0" algn="just">
              <a:buNone/>
            </a:pPr>
            <a:r>
              <a:rPr lang="pl-PL" sz="1800" b="1" dirty="0">
                <a:solidFill>
                  <a:srgbClr val="000000"/>
                </a:solidFill>
              </a:rPr>
              <a:t>	Starosta wydaje decyzję administracyjną o odmowie wpisania 	oświadczenia o powierzeniu wykonywania pracy cudzoziemcowi do 	ewidencji  oświadczeń w określonych sytuacjach w formie decyzji 	administracyjnej - możliwość wniesienia odwołania,</a:t>
            </a:r>
          </a:p>
          <a:p>
            <a:pPr marL="0" indent="0" algn="just">
              <a:buNone/>
            </a:pPr>
            <a:r>
              <a:rPr lang="pl-PL" sz="1800" b="1" dirty="0">
                <a:solidFill>
                  <a:srgbClr val="000000"/>
                </a:solidFill>
              </a:rPr>
              <a:t> </a:t>
            </a:r>
          </a:p>
          <a:p>
            <a:pPr marL="0" indent="0" algn="just">
              <a:buNone/>
            </a:pPr>
            <a:r>
              <a:rPr lang="pl-PL" sz="1800" b="1" dirty="0">
                <a:solidFill>
                  <a:srgbClr val="000000"/>
                </a:solidFill>
              </a:rPr>
              <a:t>	Organem odwoławczym jest właściwy minister do spraw pracy</a:t>
            </a:r>
          </a:p>
          <a:p>
            <a:pPr marL="0" indent="0" algn="just">
              <a:buNone/>
            </a:pPr>
            <a:endParaRPr lang="pl-PL" sz="1800" b="1" dirty="0">
              <a:solidFill>
                <a:srgbClr val="000000"/>
              </a:solidFill>
            </a:endParaRPr>
          </a:p>
        </p:txBody>
      </p:sp>
      <p:sp>
        <p:nvSpPr>
          <p:cNvPr id="5" name="Prostokąt 4"/>
          <p:cNvSpPr/>
          <p:nvPr/>
        </p:nvSpPr>
        <p:spPr>
          <a:xfrm>
            <a:off x="3143240" y="404462"/>
            <a:ext cx="4572000" cy="523220"/>
          </a:xfrm>
          <a:prstGeom prst="rect">
            <a:avLst/>
          </a:prstGeom>
        </p:spPr>
        <p:txBody>
          <a:bodyPr>
            <a:spAutoFit/>
          </a:bodyPr>
          <a:lstStyle/>
          <a:p>
            <a:pPr marL="0" indent="0" algn="ctr">
              <a:buNone/>
            </a:pPr>
            <a:r>
              <a:rPr lang="pl-PL" sz="1400" b="1" dirty="0">
                <a:solidFill>
                  <a:prstClr val="black"/>
                </a:solidFill>
              </a:rPr>
              <a:t>OŚWIADCZENIA O POWIERZENIU </a:t>
            </a:r>
            <a:br>
              <a:rPr lang="pl-PL" sz="1400" b="1" dirty="0">
                <a:solidFill>
                  <a:prstClr val="black"/>
                </a:solidFill>
              </a:rPr>
            </a:br>
            <a:r>
              <a:rPr lang="pl-PL" sz="1400" b="1" dirty="0">
                <a:solidFill>
                  <a:prstClr val="black"/>
                </a:solidFill>
              </a:rPr>
              <a:t>WYKONYWANIA PRACY CUDZOZIEMCOWI</a:t>
            </a:r>
          </a:p>
        </p:txBody>
      </p:sp>
    </p:spTree>
    <p:extLst>
      <p:ext uri="{BB962C8B-B14F-4D97-AF65-F5344CB8AC3E}">
        <p14:creationId xmlns:p14="http://schemas.microsoft.com/office/powerpoint/2010/main" val="4058647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5BCB3E-9E93-490D-8EA2-74792C085329}"/>
              </a:ext>
            </a:extLst>
          </p:cNvPr>
          <p:cNvSpPr>
            <a:spLocks noGrp="1"/>
          </p:cNvSpPr>
          <p:nvPr>
            <p:ph type="ctrTitle"/>
          </p:nvPr>
        </p:nvSpPr>
        <p:spPr>
          <a:xfrm>
            <a:off x="685800" y="1124744"/>
            <a:ext cx="7772400" cy="5112567"/>
          </a:xfrm>
        </p:spPr>
        <p:txBody>
          <a:bodyPr/>
          <a:lstStyle/>
          <a:p>
            <a:br>
              <a:rPr lang="pl-PL" sz="3200" dirty="0"/>
            </a:br>
            <a:r>
              <a:rPr lang="pl-PL" sz="3200" dirty="0"/>
              <a:t>Pracodawco możesz skorzystać </a:t>
            </a:r>
            <a:br>
              <a:rPr lang="pl-PL" sz="3200" dirty="0"/>
            </a:br>
            <a:r>
              <a:rPr lang="pl-PL" sz="3200" b="1" dirty="0"/>
              <a:t>z elektronicznych formularzy </a:t>
            </a:r>
            <a:br>
              <a:rPr lang="pl-PL" sz="3200" dirty="0"/>
            </a:br>
            <a:r>
              <a:rPr lang="pl-PL" sz="3200" dirty="0"/>
              <a:t>dostępnych na stronie</a:t>
            </a:r>
            <a:br>
              <a:rPr lang="pl-PL" sz="3200" dirty="0"/>
            </a:br>
            <a:br>
              <a:rPr lang="pl-PL" sz="3200" dirty="0"/>
            </a:br>
            <a:r>
              <a:rPr lang="pl-PL" sz="3200" b="1" u="sng" dirty="0">
                <a:hlinkClick r:id="rId2"/>
              </a:rPr>
              <a:t>www.praca.gov.pl</a:t>
            </a:r>
            <a:br>
              <a:rPr lang="pl-PL" sz="3200" dirty="0"/>
            </a:br>
            <a:endParaRPr lang="pl-PL" sz="3200" dirty="0"/>
          </a:p>
        </p:txBody>
      </p:sp>
      <p:sp>
        <p:nvSpPr>
          <p:cNvPr id="3" name="Podtytuł 2">
            <a:extLst>
              <a:ext uri="{FF2B5EF4-FFF2-40B4-BE49-F238E27FC236}">
                <a16:creationId xmlns:a16="http://schemas.microsoft.com/office/drawing/2014/main" id="{F0FE7BE8-A175-49A7-9CF6-FBBB7606D90D}"/>
              </a:ext>
            </a:extLst>
          </p:cNvPr>
          <p:cNvSpPr>
            <a:spLocks noGrp="1"/>
          </p:cNvSpPr>
          <p:nvPr>
            <p:ph type="subTitle" idx="1"/>
          </p:nvPr>
        </p:nvSpPr>
        <p:spPr/>
        <p:txBody>
          <a:bodyPr/>
          <a:lstStyle/>
          <a:p>
            <a:endParaRPr lang="pl-PL" dirty="0"/>
          </a:p>
          <a:p>
            <a:r>
              <a:rPr lang="pl-PL" dirty="0">
                <a:solidFill>
                  <a:schemeClr val="tx1"/>
                </a:solidFill>
              </a:rPr>
              <a:t>a przekazanie ich drogą elektroniczną przyśpieszy załatwienie sprawy</a:t>
            </a:r>
          </a:p>
        </p:txBody>
      </p:sp>
      <p:sp>
        <p:nvSpPr>
          <p:cNvPr id="4" name="Symbol zastępczy numeru slajdu 3">
            <a:extLst>
              <a:ext uri="{FF2B5EF4-FFF2-40B4-BE49-F238E27FC236}">
                <a16:creationId xmlns:a16="http://schemas.microsoft.com/office/drawing/2014/main" id="{B874412E-85DC-471F-9FA2-2AD4931D6E62}"/>
              </a:ext>
            </a:extLst>
          </p:cNvPr>
          <p:cNvSpPr>
            <a:spLocks noGrp="1"/>
          </p:cNvSpPr>
          <p:nvPr>
            <p:ph type="sldNum" sz="quarter" idx="12"/>
          </p:nvPr>
        </p:nvSpPr>
        <p:spPr/>
        <p:txBody>
          <a:bodyPr/>
          <a:lstStyle/>
          <a:p>
            <a:pPr>
              <a:defRPr/>
            </a:pPr>
            <a:fld id="{D3D4ECBE-1991-4364-9320-192491A9A36C}" type="slidenum">
              <a:rPr lang="en-US" smtClean="0"/>
              <a:pPr>
                <a:defRPr/>
              </a:pPr>
              <a:t>45</a:t>
            </a:fld>
            <a:endParaRPr lang="en-US"/>
          </a:p>
        </p:txBody>
      </p:sp>
    </p:spTree>
    <p:extLst>
      <p:ext uri="{BB962C8B-B14F-4D97-AF65-F5344CB8AC3E}">
        <p14:creationId xmlns:p14="http://schemas.microsoft.com/office/powerpoint/2010/main" val="4256339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2BB2DA-4394-40AA-8021-D7336C0271E5}"/>
              </a:ext>
            </a:extLst>
          </p:cNvPr>
          <p:cNvSpPr>
            <a:spLocks noGrp="1"/>
          </p:cNvSpPr>
          <p:nvPr>
            <p:ph type="ctrTitle"/>
          </p:nvPr>
        </p:nvSpPr>
        <p:spPr>
          <a:xfrm>
            <a:off x="685800" y="1052736"/>
            <a:ext cx="7772400" cy="648072"/>
          </a:xfrm>
        </p:spPr>
        <p:txBody>
          <a:bodyPr/>
          <a:lstStyle/>
          <a:p>
            <a:r>
              <a:rPr lang="pl-PL" sz="1200" b="1">
                <a:solidFill>
                  <a:schemeClr val="bg1"/>
                </a:solidFill>
                <a:latin typeface="Arial" charset="0"/>
              </a:rPr>
              <a:t>                                     </a:t>
            </a:r>
            <a:endParaRPr lang="pl-PL" sz="1200" dirty="0"/>
          </a:p>
        </p:txBody>
      </p:sp>
      <p:sp>
        <p:nvSpPr>
          <p:cNvPr id="3" name="Podtytuł 2">
            <a:extLst>
              <a:ext uri="{FF2B5EF4-FFF2-40B4-BE49-F238E27FC236}">
                <a16:creationId xmlns:a16="http://schemas.microsoft.com/office/drawing/2014/main" id="{17E3F4B8-E91F-4A7E-AF5A-12CE2D310A08}"/>
              </a:ext>
            </a:extLst>
          </p:cNvPr>
          <p:cNvSpPr>
            <a:spLocks noGrp="1"/>
          </p:cNvSpPr>
          <p:nvPr>
            <p:ph type="subTitle" idx="1"/>
          </p:nvPr>
        </p:nvSpPr>
        <p:spPr>
          <a:xfrm>
            <a:off x="1371600" y="1844824"/>
            <a:ext cx="6400800" cy="3793976"/>
          </a:xfrm>
        </p:spPr>
        <p:txBody>
          <a:bodyPr/>
          <a:lstStyle/>
          <a:p>
            <a:endParaRPr lang="pl-PL" b="1" dirty="0">
              <a:ln w="1905"/>
              <a:solidFill>
                <a:srgbClr val="000000"/>
              </a:solidFill>
              <a:effectLst>
                <a:innerShdw blurRad="69850" dist="43180" dir="5400000">
                  <a:srgbClr val="000000">
                    <a:alpha val="65000"/>
                  </a:srgbClr>
                </a:innerShdw>
              </a:effectLst>
            </a:endParaRPr>
          </a:p>
          <a:p>
            <a:r>
              <a:rPr lang="pl-PL" b="1" dirty="0">
                <a:ln w="1905"/>
                <a:solidFill>
                  <a:srgbClr val="000000"/>
                </a:solidFill>
                <a:effectLst>
                  <a:innerShdw blurRad="69850" dist="43180" dir="5400000">
                    <a:srgbClr val="000000">
                      <a:alpha val="65000"/>
                    </a:srgbClr>
                  </a:innerShdw>
                </a:effectLst>
              </a:rPr>
              <a:t>DZIĘKUJĘ ZA UWAGĘ </a:t>
            </a:r>
          </a:p>
          <a:p>
            <a:endParaRPr lang="pl-PL" dirty="0">
              <a:solidFill>
                <a:srgbClr val="000000"/>
              </a:solidFill>
            </a:endParaRPr>
          </a:p>
        </p:txBody>
      </p:sp>
      <p:sp>
        <p:nvSpPr>
          <p:cNvPr id="4" name="Symbol zastępczy numeru slajdu 3">
            <a:extLst>
              <a:ext uri="{FF2B5EF4-FFF2-40B4-BE49-F238E27FC236}">
                <a16:creationId xmlns:a16="http://schemas.microsoft.com/office/drawing/2014/main" id="{F7E8400B-EA0F-4C01-8699-D5461F5B29FE}"/>
              </a:ext>
            </a:extLst>
          </p:cNvPr>
          <p:cNvSpPr>
            <a:spLocks noGrp="1"/>
          </p:cNvSpPr>
          <p:nvPr>
            <p:ph type="sldNum" sz="quarter" idx="12"/>
          </p:nvPr>
        </p:nvSpPr>
        <p:spPr/>
        <p:txBody>
          <a:bodyPr/>
          <a:lstStyle/>
          <a:p>
            <a:pPr>
              <a:defRPr/>
            </a:pPr>
            <a:fld id="{D3D4ECBE-1991-4364-9320-192491A9A36C}" type="slidenum">
              <a:rPr lang="en-US" smtClean="0"/>
              <a:pPr>
                <a:defRPr/>
              </a:pPr>
              <a:t>46</a:t>
            </a:fld>
            <a:endParaRPr lang="en-US"/>
          </a:p>
        </p:txBody>
      </p:sp>
    </p:spTree>
    <p:extLst>
      <p:ext uri="{BB962C8B-B14F-4D97-AF65-F5344CB8AC3E}">
        <p14:creationId xmlns:p14="http://schemas.microsoft.com/office/powerpoint/2010/main" val="255373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 name="CustomShape 1"/>
          <p:cNvSpPr/>
          <p:nvPr/>
        </p:nvSpPr>
        <p:spPr>
          <a:xfrm>
            <a:off x="457200" y="1206360"/>
            <a:ext cx="822780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pl-PL" sz="2400" b="1" strike="noStrike" spc="-1" dirty="0">
                <a:solidFill>
                  <a:srgbClr val="000000"/>
                </a:solidFill>
                <a:latin typeface="Arial"/>
                <a:ea typeface="DejaVu Sans"/>
              </a:rPr>
              <a:t>Ilość oświadczeń zarejestrowanych ogółem w skali kraju</a:t>
            </a:r>
            <a:br>
              <a:rPr sz="2400" dirty="0">
                <a:solidFill>
                  <a:srgbClr val="000000"/>
                </a:solidFill>
              </a:rPr>
            </a:br>
            <a:r>
              <a:rPr lang="pl-PL" sz="2400" b="1" strike="noStrike" spc="-1" dirty="0">
                <a:solidFill>
                  <a:srgbClr val="000000"/>
                </a:solidFill>
                <a:latin typeface="Arial"/>
                <a:ea typeface="DejaVu Sans"/>
              </a:rPr>
              <a:t> w latach  2012 – 2016</a:t>
            </a:r>
            <a:endParaRPr lang="pl-PL" sz="2400" b="0" strike="noStrike" spc="-1" dirty="0">
              <a:solidFill>
                <a:srgbClr val="000000"/>
              </a:solidFill>
              <a:latin typeface="Arial"/>
            </a:endParaRPr>
          </a:p>
          <a:p>
            <a:pPr algn="ctr">
              <a:lnSpc>
                <a:spcPct val="100000"/>
              </a:lnSpc>
            </a:pPr>
            <a:endParaRPr lang="pl-PL" sz="2000" b="0" strike="noStrike" spc="-1" dirty="0">
              <a:solidFill>
                <a:srgbClr val="000000"/>
              </a:solidFill>
              <a:latin typeface="Arial"/>
            </a:endParaRPr>
          </a:p>
          <a:p>
            <a:pPr algn="ctr">
              <a:lnSpc>
                <a:spcPct val="100000"/>
              </a:lnSpc>
            </a:pPr>
            <a:r>
              <a:rPr lang="pl-PL" b="1" strike="noStrike" spc="-1" dirty="0">
                <a:solidFill>
                  <a:srgbClr val="000000"/>
                </a:solidFill>
                <a:latin typeface="Arial"/>
                <a:ea typeface="DejaVu Sans"/>
              </a:rPr>
              <a:t>96 % oświadczeń zarejestrowanych w 2016 r. dotyczyło obywateli Ukrainy</a:t>
            </a:r>
            <a:endParaRPr lang="pl-PL" b="0" strike="noStrike" spc="-1" dirty="0">
              <a:solidFill>
                <a:srgbClr val="000000"/>
              </a:solidFill>
              <a:latin typeface="Arial"/>
            </a:endParaRPr>
          </a:p>
        </p:txBody>
      </p:sp>
      <p:pic>
        <p:nvPicPr>
          <p:cNvPr id="96" name="Obraz 95"/>
          <p:cNvPicPr/>
          <p:nvPr/>
        </p:nvPicPr>
        <p:blipFill>
          <a:blip r:embed="rId2"/>
          <a:stretch/>
        </p:blipFill>
        <p:spPr>
          <a:xfrm>
            <a:off x="1043608" y="2708920"/>
            <a:ext cx="7056784" cy="3744416"/>
          </a:xfrm>
          <a:prstGeom prst="rect">
            <a:avLst/>
          </a:prstGeom>
          <a:ln>
            <a:noFill/>
          </a:ln>
        </p:spPr>
      </p:pic>
    </p:spTree>
    <p:extLst>
      <p:ext uri="{BB962C8B-B14F-4D97-AF65-F5344CB8AC3E}">
        <p14:creationId xmlns:p14="http://schemas.microsoft.com/office/powerpoint/2010/main" val="10579931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 name="CustomShape 1"/>
          <p:cNvSpPr/>
          <p:nvPr/>
        </p:nvSpPr>
        <p:spPr>
          <a:xfrm>
            <a:off x="0" y="1278360"/>
            <a:ext cx="9143280" cy="39762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pl-PL" sz="2400" b="1" strike="noStrike" spc="-1" dirty="0">
                <a:solidFill>
                  <a:srgbClr val="080808"/>
                </a:solidFill>
                <a:latin typeface="Arial"/>
                <a:ea typeface="DejaVu Sans"/>
              </a:rPr>
              <a:t>Ilość oświadczeń zarejestrowanych ogółem w skali województwa mazowieckiego</a:t>
            </a:r>
            <a:br>
              <a:rPr sz="2400" dirty="0">
                <a:solidFill>
                  <a:srgbClr val="080808"/>
                </a:solidFill>
              </a:rPr>
            </a:br>
            <a:r>
              <a:rPr lang="pl-PL" sz="2400" b="1" strike="noStrike" spc="-1" dirty="0">
                <a:solidFill>
                  <a:srgbClr val="080808"/>
                </a:solidFill>
                <a:latin typeface="Arial"/>
                <a:ea typeface="DejaVu Sans"/>
              </a:rPr>
              <a:t> w latach  2012 - 2016</a:t>
            </a:r>
            <a:endParaRPr lang="pl-PL" sz="2400" b="0" strike="noStrike" spc="-1" dirty="0">
              <a:solidFill>
                <a:srgbClr val="080808"/>
              </a:solidFill>
              <a:latin typeface="Arial"/>
            </a:endParaRPr>
          </a:p>
        </p:txBody>
      </p:sp>
      <p:pic>
        <p:nvPicPr>
          <p:cNvPr id="91" name="Obraz 90"/>
          <p:cNvPicPr/>
          <p:nvPr/>
        </p:nvPicPr>
        <p:blipFill>
          <a:blip r:embed="rId2"/>
          <a:stretch/>
        </p:blipFill>
        <p:spPr>
          <a:xfrm>
            <a:off x="1115616" y="2492896"/>
            <a:ext cx="7272808" cy="3976200"/>
          </a:xfrm>
          <a:prstGeom prst="rect">
            <a:avLst/>
          </a:prstGeom>
          <a:ln>
            <a:noFill/>
          </a:ln>
        </p:spPr>
      </p:pic>
    </p:spTree>
    <p:extLst>
      <p:ext uri="{BB962C8B-B14F-4D97-AF65-F5344CB8AC3E}">
        <p14:creationId xmlns:p14="http://schemas.microsoft.com/office/powerpoint/2010/main" val="41141285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 name="CustomShape 1"/>
          <p:cNvSpPr/>
          <p:nvPr/>
        </p:nvSpPr>
        <p:spPr>
          <a:xfrm>
            <a:off x="251520" y="709825"/>
            <a:ext cx="8494560" cy="146808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r>
              <a:rPr lang="pl-PL" sz="2400" b="1" strike="noStrike" spc="-1" dirty="0">
                <a:solidFill>
                  <a:srgbClr val="080808"/>
                </a:solidFill>
                <a:latin typeface="Arial"/>
                <a:ea typeface="DejaVu Sans"/>
              </a:rPr>
              <a:t>Województwo mazowieckie na tle innych województw, ilość zarejestrowanych oświadczeń w 2016 r.</a:t>
            </a:r>
            <a:endParaRPr lang="pl-PL" sz="2400" b="0" strike="noStrike" spc="-1" dirty="0">
              <a:solidFill>
                <a:srgbClr val="080808"/>
              </a:solidFill>
              <a:latin typeface="Arial"/>
            </a:endParaRPr>
          </a:p>
        </p:txBody>
      </p:sp>
      <p:pic>
        <p:nvPicPr>
          <p:cNvPr id="93" name="Obraz 92"/>
          <p:cNvPicPr/>
          <p:nvPr/>
        </p:nvPicPr>
        <p:blipFill>
          <a:blip r:embed="rId2"/>
          <a:stretch/>
        </p:blipFill>
        <p:spPr>
          <a:xfrm>
            <a:off x="3419872" y="1916832"/>
            <a:ext cx="4462560" cy="4623728"/>
          </a:xfrm>
          <a:prstGeom prst="rect">
            <a:avLst/>
          </a:prstGeom>
          <a:ln>
            <a:noFill/>
          </a:ln>
        </p:spPr>
      </p:pic>
      <p:sp>
        <p:nvSpPr>
          <p:cNvPr id="94" name="CustomShape 2"/>
          <p:cNvSpPr/>
          <p:nvPr/>
        </p:nvSpPr>
        <p:spPr>
          <a:xfrm>
            <a:off x="467544" y="3254040"/>
            <a:ext cx="2412488" cy="161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pl-PL" sz="1600" b="1" strike="noStrike" spc="-1" dirty="0">
                <a:solidFill>
                  <a:srgbClr val="080808"/>
                </a:solidFill>
                <a:latin typeface="Arial"/>
                <a:ea typeface="DejaVu Sans"/>
              </a:rPr>
              <a:t>W 2016 r. oświadczenia zarejestrowane na Mazowszu stanowiły 28 % wszystkich oświadczeń zarejestrowanych</a:t>
            </a:r>
            <a:br>
              <a:rPr sz="1600" dirty="0">
                <a:solidFill>
                  <a:srgbClr val="080808"/>
                </a:solidFill>
              </a:rPr>
            </a:br>
            <a:r>
              <a:rPr lang="pl-PL" sz="1600" b="1" strike="noStrike" spc="-1" dirty="0">
                <a:solidFill>
                  <a:srgbClr val="080808"/>
                </a:solidFill>
                <a:latin typeface="Arial"/>
                <a:ea typeface="DejaVu Sans"/>
              </a:rPr>
              <a:t>w skali kraju</a:t>
            </a:r>
            <a:endParaRPr lang="pl-PL" sz="1600" b="0" strike="noStrike" spc="-1" dirty="0">
              <a:solidFill>
                <a:srgbClr val="080808"/>
              </a:solidFill>
              <a:latin typeface="Arial"/>
            </a:endParaRPr>
          </a:p>
        </p:txBody>
      </p:sp>
    </p:spTree>
    <p:extLst>
      <p:ext uri="{BB962C8B-B14F-4D97-AF65-F5344CB8AC3E}">
        <p14:creationId xmlns:p14="http://schemas.microsoft.com/office/powerpoint/2010/main" val="12094393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407998" y="1196752"/>
            <a:ext cx="8229240" cy="1144800"/>
          </a:xfrm>
        </p:spPr>
        <p:txBody>
          <a:bodyPr/>
          <a:lstStyle/>
          <a:p>
            <a:pPr algn="ctr"/>
            <a:r>
              <a:rPr lang="pl-PL" sz="2400" b="1" dirty="0">
                <a:solidFill>
                  <a:srgbClr val="000000"/>
                </a:solidFill>
              </a:rPr>
              <a:t>Najwięcej zarejestrowanych oświadczeń na Mazowszu w 2016 r.</a:t>
            </a:r>
          </a:p>
        </p:txBody>
      </p:sp>
      <p:graphicFrame>
        <p:nvGraphicFramePr>
          <p:cNvPr id="5" name="Wykres 4"/>
          <p:cNvGraphicFramePr/>
          <p:nvPr>
            <p:extLst/>
          </p:nvPr>
        </p:nvGraphicFramePr>
        <p:xfrm>
          <a:off x="899592" y="2204864"/>
          <a:ext cx="7128792"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716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a:extLst>
              <a:ext uri="{FF2B5EF4-FFF2-40B4-BE49-F238E27FC236}">
                <a16:creationId xmlns:a16="http://schemas.microsoft.com/office/drawing/2014/main" id="{106C2587-C0F3-4737-929A-3E2956FB214F}"/>
              </a:ext>
            </a:extLst>
          </p:cNvPr>
          <p:cNvSpPr txBox="1">
            <a:spLocks noChangeArrowheads="1"/>
          </p:cNvSpPr>
          <p:nvPr/>
        </p:nvSpPr>
        <p:spPr bwMode="auto">
          <a:xfrm>
            <a:off x="488950" y="1341438"/>
            <a:ext cx="79200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pl-PL" altLang="pl-PL" sz="1200" b="1" dirty="0">
                <a:solidFill>
                  <a:schemeClr val="bg1"/>
                </a:solidFill>
              </a:rPr>
              <a:t> </a:t>
            </a:r>
          </a:p>
        </p:txBody>
      </p:sp>
      <p:sp>
        <p:nvSpPr>
          <p:cNvPr id="15" name="Rectangle 6">
            <a:extLst>
              <a:ext uri="{FF2B5EF4-FFF2-40B4-BE49-F238E27FC236}">
                <a16:creationId xmlns:a16="http://schemas.microsoft.com/office/drawing/2014/main" id="{CA38EDC6-8BE3-4472-B2E6-1C9FFF2B325D}"/>
              </a:ext>
            </a:extLst>
          </p:cNvPr>
          <p:cNvSpPr txBox="1">
            <a:spLocks noChangeArrowheads="1"/>
          </p:cNvSpPr>
          <p:nvPr/>
        </p:nvSpPr>
        <p:spPr>
          <a:xfrm>
            <a:off x="488950" y="980729"/>
            <a:ext cx="8229600" cy="504066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pl-PL" sz="2400" b="1" dirty="0">
              <a:solidFill>
                <a:srgbClr val="000000"/>
              </a:solidFill>
            </a:endParaRPr>
          </a:p>
          <a:p>
            <a:pPr marL="0" indent="0" algn="ctr">
              <a:buNone/>
            </a:pPr>
            <a:r>
              <a:rPr lang="pl-PL" sz="2400" b="1" dirty="0">
                <a:solidFill>
                  <a:srgbClr val="000000"/>
                </a:solidFill>
              </a:rPr>
              <a:t>PRZEPISY DOTYCZĄCE  ZASAD ZATRUDNIANIA CUDZOZIEMCÓW</a:t>
            </a:r>
          </a:p>
          <a:p>
            <a:pPr marL="0" indent="0">
              <a:buFont typeface="Arial" charset="0"/>
              <a:buNone/>
              <a:defRPr/>
            </a:pPr>
            <a:endParaRPr lang="pl-PL" sz="1100" dirty="0">
              <a:solidFill>
                <a:srgbClr val="000000"/>
              </a:solidFill>
            </a:endParaRPr>
          </a:p>
          <a:p>
            <a:r>
              <a:rPr lang="pl-PL" sz="1800" b="1" dirty="0">
                <a:solidFill>
                  <a:srgbClr val="000000"/>
                </a:solidFill>
              </a:rPr>
              <a:t>ustawa z dnia 20 lipca 2017 r. o zmianie ustawy o promocji zatrudnienia i instytucjach rynku pracy oraz niektórych innych ustaw;</a:t>
            </a:r>
          </a:p>
          <a:p>
            <a:endParaRPr lang="pl-PL" sz="1800" b="1" dirty="0">
              <a:solidFill>
                <a:srgbClr val="000000"/>
              </a:solidFill>
            </a:endParaRPr>
          </a:p>
          <a:p>
            <a:r>
              <a:rPr lang="pl-PL" sz="1800" b="1" dirty="0">
                <a:solidFill>
                  <a:srgbClr val="000000"/>
                </a:solidFill>
              </a:rPr>
              <a:t> ustawa z dnia 20 kwietnia 2004 r. o promocji zatrudnienia </a:t>
            </a:r>
            <a:br>
              <a:rPr lang="pl-PL" sz="1800" b="1" dirty="0">
                <a:solidFill>
                  <a:srgbClr val="000000"/>
                </a:solidFill>
              </a:rPr>
            </a:br>
            <a:r>
              <a:rPr lang="pl-PL" sz="1800" b="1" dirty="0">
                <a:solidFill>
                  <a:srgbClr val="000000"/>
                </a:solidFill>
              </a:rPr>
              <a:t>i instytucjach rynku pracy; </a:t>
            </a:r>
          </a:p>
          <a:p>
            <a:endParaRPr lang="pl-PL" sz="1800" b="1" dirty="0">
              <a:solidFill>
                <a:srgbClr val="000000"/>
              </a:solidFill>
            </a:endParaRPr>
          </a:p>
          <a:p>
            <a:pPr algn="just"/>
            <a:r>
              <a:rPr lang="pl-PL" sz="1800" b="1" i="1" dirty="0">
                <a:solidFill>
                  <a:srgbClr val="000000"/>
                </a:solidFill>
              </a:rPr>
              <a:t> </a:t>
            </a:r>
            <a:r>
              <a:rPr lang="pl-PL" sz="1800" b="1" dirty="0">
                <a:solidFill>
                  <a:srgbClr val="000000"/>
                </a:solidFill>
              </a:rPr>
              <a:t>ustawa z dnia 12 grudnia 2013 r. o cudzoziemcach;</a:t>
            </a:r>
          </a:p>
          <a:p>
            <a:pPr marL="0" indent="0" algn="just">
              <a:buNone/>
            </a:pPr>
            <a:r>
              <a:rPr lang="pl-PL" sz="1800" b="1" dirty="0">
                <a:solidFill>
                  <a:srgbClr val="000000"/>
                </a:solidFill>
              </a:rPr>
              <a:t> </a:t>
            </a:r>
            <a:endParaRPr lang="pl-PL" sz="1800" b="1" strike="sngStrike" dirty="0">
              <a:solidFill>
                <a:srgbClr val="000000"/>
              </a:solidFill>
            </a:endParaRPr>
          </a:p>
          <a:p>
            <a:r>
              <a:rPr lang="pl-PL" sz="1800" b="1" dirty="0">
                <a:solidFill>
                  <a:srgbClr val="000000"/>
                </a:solidFill>
              </a:rPr>
              <a:t>ustawa z dnia 15 czerwca 2012 r. o skutkach powierzania wykonywania pracy cudzoziemcom przebywającym wbrew przepisom na terytorium Rzeczypospolitej Polskiej .</a:t>
            </a:r>
          </a:p>
          <a:p>
            <a:pPr>
              <a:buFont typeface="Wingdings" panose="05000000000000000000" pitchFamily="2" charset="2"/>
              <a:buChar char="v"/>
              <a:defRPr/>
            </a:pPr>
            <a:endParaRPr lang="pl-PL" sz="1400" b="1" dirty="0"/>
          </a:p>
          <a:p>
            <a:pPr marL="0" indent="0">
              <a:buFont typeface="Arial" charset="0"/>
              <a:buNone/>
              <a:defRPr/>
            </a:pPr>
            <a:r>
              <a:rPr lang="pl-PL" sz="1400" b="1" dirty="0"/>
              <a:t> </a:t>
            </a:r>
            <a:endParaRPr lang="pl-PL" sz="1400" dirty="0"/>
          </a:p>
          <a:p>
            <a:pPr marL="0" indent="0" algn="just">
              <a:buFont typeface="Arial" charset="0"/>
              <a:buNone/>
              <a:defRPr/>
            </a:pPr>
            <a:endParaRPr lang="pl-PL" sz="1100" dirty="0"/>
          </a:p>
          <a:p>
            <a:pPr algn="r" eaLnBrk="1" hangingPunct="1">
              <a:lnSpc>
                <a:spcPct val="80000"/>
              </a:lnSpc>
              <a:buFontTx/>
              <a:buNone/>
              <a:defRPr/>
            </a:pPr>
            <a:endParaRPr lang="pl-PL" sz="1600" dirty="0"/>
          </a:p>
        </p:txBody>
      </p:sp>
    </p:spTree>
  </p:cSld>
  <p:clrMapOvr>
    <a:masterClrMapping/>
  </p:clrMapOvr>
</p:sld>
</file>

<file path=ppt/theme/theme1.xml><?xml version="1.0" encoding="utf-8"?>
<a:theme xmlns:a="http://schemas.openxmlformats.org/drawingml/2006/main" name="WUP">
  <a:themeElements>
    <a:clrScheme name="Custom 10">
      <a:dk1>
        <a:srgbClr val="1B4528"/>
      </a:dk1>
      <a:lt1>
        <a:sysClr val="window" lastClr="FFFFFF"/>
      </a:lt1>
      <a:dk2>
        <a:srgbClr val="1B4528"/>
      </a:dk2>
      <a:lt2>
        <a:srgbClr val="F0F8EB"/>
      </a:lt2>
      <a:accent1>
        <a:srgbClr val="F8D716"/>
      </a:accent1>
      <a:accent2>
        <a:srgbClr val="C0504D"/>
      </a:accent2>
      <a:accent3>
        <a:srgbClr val="9BBB59"/>
      </a:accent3>
      <a:accent4>
        <a:srgbClr val="8064A2"/>
      </a:accent4>
      <a:accent5>
        <a:srgbClr val="4BACC6"/>
      </a:accent5>
      <a:accent6>
        <a:srgbClr val="F79646"/>
      </a:accent6>
      <a:hlink>
        <a:srgbClr val="71B542"/>
      </a:hlink>
      <a:folHlink>
        <a:srgbClr val="71B5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pter">
  <a:themeElements>
    <a:clrScheme name="Custom 10">
      <a:dk1>
        <a:srgbClr val="1B4528"/>
      </a:dk1>
      <a:lt1>
        <a:sysClr val="window" lastClr="FFFFFF"/>
      </a:lt1>
      <a:dk2>
        <a:srgbClr val="1B4528"/>
      </a:dk2>
      <a:lt2>
        <a:srgbClr val="F0F8EB"/>
      </a:lt2>
      <a:accent1>
        <a:srgbClr val="F8D716"/>
      </a:accent1>
      <a:accent2>
        <a:srgbClr val="C0504D"/>
      </a:accent2>
      <a:accent3>
        <a:srgbClr val="9BBB59"/>
      </a:accent3>
      <a:accent4>
        <a:srgbClr val="8064A2"/>
      </a:accent4>
      <a:accent5>
        <a:srgbClr val="4BACC6"/>
      </a:accent5>
      <a:accent6>
        <a:srgbClr val="F79646"/>
      </a:accent6>
      <a:hlink>
        <a:srgbClr val="71B542"/>
      </a:hlink>
      <a:folHlink>
        <a:srgbClr val="71B5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at is all, thanks and goodbye">
  <a:themeElements>
    <a:clrScheme name="Custom 10">
      <a:dk1>
        <a:srgbClr val="1B4528"/>
      </a:dk1>
      <a:lt1>
        <a:sysClr val="window" lastClr="FFFFFF"/>
      </a:lt1>
      <a:dk2>
        <a:srgbClr val="1B4528"/>
      </a:dk2>
      <a:lt2>
        <a:srgbClr val="F0F8EB"/>
      </a:lt2>
      <a:accent1>
        <a:srgbClr val="F8D716"/>
      </a:accent1>
      <a:accent2>
        <a:srgbClr val="C0504D"/>
      </a:accent2>
      <a:accent3>
        <a:srgbClr val="9BBB59"/>
      </a:accent3>
      <a:accent4>
        <a:srgbClr val="8064A2"/>
      </a:accent4>
      <a:accent5>
        <a:srgbClr val="4BACC6"/>
      </a:accent5>
      <a:accent6>
        <a:srgbClr val="F79646"/>
      </a:accent6>
      <a:hlink>
        <a:srgbClr val="71B542"/>
      </a:hlink>
      <a:folHlink>
        <a:srgbClr val="71B54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Helvetica"/>
        <a:ea typeface=""/>
        <a:cs typeface=""/>
      </a:majorFont>
      <a:minorFont>
        <a:latin typeface="Helvetic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bg2"/>
            </a:solidFill>
            <a:effectLst/>
            <a:latin typeface="Helvetic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1800" b="0" i="0" u="none" strike="noStrike" cap="none" normalizeH="0" baseline="0" smtClean="0">
            <a:ln>
              <a:noFill/>
            </a:ln>
            <a:solidFill>
              <a:schemeClr val="bg2"/>
            </a:solidFill>
            <a:effectLst/>
            <a:latin typeface="Helvetica"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4500</TotalTime>
  <Words>672</Words>
  <Application>Microsoft Office PowerPoint</Application>
  <PresentationFormat>Pokaz na ekranie (4:3)</PresentationFormat>
  <Paragraphs>292</Paragraphs>
  <Slides>46</Slides>
  <Notes>8</Notes>
  <HiddenSlides>20</HiddenSlides>
  <MMClips>0</MMClips>
  <ScaleCrop>false</ScaleCrop>
  <HeadingPairs>
    <vt:vector size="6" baseType="variant">
      <vt:variant>
        <vt:lpstr>Używane czcionki</vt:lpstr>
      </vt:variant>
      <vt:variant>
        <vt:i4>6</vt:i4>
      </vt:variant>
      <vt:variant>
        <vt:lpstr>Motyw</vt:lpstr>
      </vt:variant>
      <vt:variant>
        <vt:i4>4</vt:i4>
      </vt:variant>
      <vt:variant>
        <vt:lpstr>Tytuły slajdów</vt:lpstr>
      </vt:variant>
      <vt:variant>
        <vt:i4>46</vt:i4>
      </vt:variant>
    </vt:vector>
  </HeadingPairs>
  <TitlesOfParts>
    <vt:vector size="56" baseType="lpstr">
      <vt:lpstr>ＭＳ Ｐゴシック</vt:lpstr>
      <vt:lpstr>Arial</vt:lpstr>
      <vt:lpstr>Calibri</vt:lpstr>
      <vt:lpstr>DejaVu Sans</vt:lpstr>
      <vt:lpstr>Helvetica</vt:lpstr>
      <vt:lpstr>Wingdings</vt:lpstr>
      <vt:lpstr>WUP</vt:lpstr>
      <vt:lpstr>Chapter</vt:lpstr>
      <vt:lpstr>That is all, thanks and goodbye</vt:lpstr>
      <vt:lpstr>Projekt domyślny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Najwięcej zarejestrowanych oświadczeń na Mazowszu w 2016 r.</vt:lpstr>
      <vt:lpstr>Prezentacja programu PowerPoint</vt:lpstr>
      <vt:lpstr>JAK ZATRUDNIĆ CUDZOZIEMCA</vt:lpstr>
      <vt:lpstr>ABY LEGALNIE ZATRUDNIĆ CUDZOZIEMCA  </vt:lpstr>
      <vt:lpstr> uzyskać zezwolenie na pracę cudzoziemca albo zezwolenie na pracę sezonową lub wpis do ewidencji oświadczeń  o powierzeniu pracy cudzoziemcowi i przekazać ten dokument cudzoziemcowi ( chyba, że cudzoziemiec posiada jednolite zezwolenie na pobyt i pracę);   podpisać z cudzoziemcem odpowiednią umowę  o pracę, a wcześniej przedstawić jej tłumaczenie na język zrozumiały dla cudzoziemca;</vt:lpstr>
      <vt:lpstr>skopiować dokument pobytowy cudzoziemca;   zatrudniać na warunkach zawartych w zezwoleniu lub oświadczeniu;   zgłosić cudzoziemca do ubezpieczenia społecznego, jeśli wynika to z formy zatrudnienia;   wypełnić obowiązki informacyjne.     </vt:lpstr>
      <vt:lpstr>Cudzoziemiec może wykonywać pracę  wyłącznie na rzecz podmiotu wskazanego w zezwoleniu/oświadczeniu   Nieprzestrzeganie powyższych zasad grozi sankcjami takimi jak grzywna, czy brak możliwości zatrudniania  cudzoziemca   </vt:lpstr>
      <vt:lpstr>Prezentacja programu PowerPoint</vt:lpstr>
      <vt:lpstr>Obowiązki pracodawcy </vt:lpstr>
      <vt:lpstr>Przed powierzeniem pracy, sprawdź, czy cudzoziemiec posiada ważny dokument uprawniający do pobytu w Polsce, zrób kopię dokumentu i przechowuj go do zakończenia pracy przez cudzoziemca.  Pracodawcom powierzającym wykonywanie pracy cudzoziemcowi przebywającemu bez ważnych dokumentów pobytowych grożą sankcje.   Pracodawco, upewnij się, że tytuł pobytowy cudzoziemca uprawnia go do podejmowania pracy w Polsce.</vt:lpstr>
      <vt:lpstr>Pamiętaj, że rodzaj umowy powinien być dostosowany do charakteru pracy.  Zawarcie umowy o dzieło nie może być sposobem na obejście przepisów kodeksu pracy czy zmniejszeniem kosztów zatrudnienia cudzoziemca.   Zawarcie umowy cywilnoprawnej w warunkach, kiedy powinna być zawarta umowa o pracę, stanowi naruszenie przepisów prawa pracy i jest karane grzywną.   </vt:lpstr>
      <vt:lpstr> Jeśli zatrudnisz cudzoziemca na podstawie umowy  o pracę lub umowy zlecenia masz obowiązek zgłoszenia go w ciągu 7 dni od daty rozpoczęcia pracy do ubezpieczenia społecznego i zdrowotnego oraz comiesięcznego terminowego odprowadzania składek do ZUS.   Jako podmiot powierzający wykonywanie pracy  jesteś obowiązany do wypełniania obowiązków wynikających z prawa podatkowego.   </vt:lpstr>
      <vt:lpstr> NAJWAŻNIEJSZE ZMIANY WPROWADZONE  OD 1 STYCZNIA 2018 R. </vt:lpstr>
      <vt:lpstr>Prezentacja programu PowerPoint</vt:lpstr>
      <vt:lpstr>Oświadczenie  o powierzeniu wykonywania pracy cudzoziemcowi  Zawężenie do prac, które nie będą objęte zezwoleniem na pracę sezonową tj:  UPRAWY ROLNE, CHÓW I HODOWLA ZWIERZĄT,ŁOWIECTWO,WŁĄCZAJĄC DZIAŁALNOŚĆ USŁUGOWĄ, ZAKWATEREROWANIE, DZIAŁĄLNOŚĆ USŁUGOWA ZWIĄZANA Z WYŻYWIENIEM;  Obejmuje obywateli Armenii, Białorusi, Gruzji, Mołdawi, Rosji i Ukrainy; </vt:lpstr>
      <vt:lpstr> Oświadczenie  o powierzeniu wykonywania pracy cudzoziemcowi</vt:lpstr>
      <vt:lpstr>Oświadczenie  o powierzeniu wykonywania pracy cudzoziemcowi   Obowiązki informacyjne podmiotu tj. poinformowanie o podjęciu(najpóźniej w dniu rozpoczęcia pracy) lub niepodjęciu pracy przez cudzoziemca (w terminie 7 dni od daty rozpoczęcia pracy wskazanej w oświadczeniu);   </vt:lpstr>
      <vt:lpstr>Oświadczenie  o powierzeniu wykonywania pracy cudzoziemcowi   </vt:lpstr>
      <vt:lpstr>Zezwolenie na pracę sezonową  Wydaje starosta(upoważniony dyrektor powiatowego urzędu pracy);  Instrument przeznaczony dla wszystkich cudzoziemców krajów trzecich co do których istnieje obowiązek posiadania zezwolenia na pracę; </vt:lpstr>
      <vt:lpstr>Zezwolenie na pracę sezonową W przypadku ubiegania się o zezwolenie dla obywateli:  Armenii,   Białorusi,   Gruzji,   Mołdawi,   Rosji   Ukrainy   nie ma konieczności uzyskania informacji starosty  o braku możliwości zaspokojenia potrzeb kadrowych; </vt:lpstr>
      <vt:lpstr>Zezwolenie na pracę sezonową dotyczy prac w sektorach uznanych za sezonowe (w podklasach) :     UPRAWY ROLNE,    CHÓW I HODOWLA ZWIERZĄT,   ŁOWIECTWO,    WŁĄCZAJĄC DZIAŁALNOŚĆ USŁUGOWĄ,    ZAKWATEREROWANIE,    DZIAŁĄLNOŚĆ USŁUGOWA ZWIĄZANA   Z WYŻYWIENIEM; </vt:lpstr>
      <vt:lpstr>Różnice w przypadku cudzoziemca przebywającego w Polsce  a przyjeżdżającego  z zagranicy:  w przypadku cudzoziemców przebywających poza granicami RP zezwolenie na pracę sezonową jest procedurą 2 etapową: w 1 etapie wydawane jest zaświadczenie  o wpisie do ewidencji zezwoleń na pracę sezonową,    w 2 etapie po dostarczeniu przez pracodawcę wizy umożliwiającej pracę wydawane jest zezwolenie na pracę sezonową.    </vt:lpstr>
      <vt:lpstr>Prezentacja programu PowerPoint</vt:lpstr>
      <vt:lpstr>Prezentacja programu PowerPoint</vt:lpstr>
      <vt:lpstr>w przypadku cudzoziemców przebywających na terenie RP:  wydawane jest zezwolenie na pracę sezonową w oparciu o dokumenty legalności pobytu, pozwalające na jej wykonywanie. </vt:lpstr>
      <vt:lpstr>Prezentacja programu PowerPoint</vt:lpstr>
      <vt:lpstr>Praca przez cudzoziemca może być wykonywana przez 9 miesięcy w roku kalendarzowym;  Opłata 30,00 zł;  Wydawane w formie decyzji administracyjnej,  w przypadku odmowy możliwość odwołania się do organu drugiej instancji tj. ministra właściwego ds. pracy; </vt:lpstr>
      <vt:lpstr> Po przyjeździe cudzoziemca pracodawca jest zobowiązany do poinformowania o tym powiatowego urzędu pracy i podania adresu zamieszkania cudzoziemca. Dopiero po spełnieniu tego obowiązku urząd wydaje zezwolenie na pracę sezonową uprawniające cudzoziemca do pracy;  W kolejnych latach współpracy z danym cudzoziemcem można ubiegać się o tzw. wpis wielosezonowy(do 3 lat). </vt:lpstr>
      <vt:lpstr> * Praca sezonowa wykonywana przez cudzoziemca jest możliwa wyłącznie na podstawie zezwolenia na pracę sezonową  (chyba, że cudzoziemiec może wykonywać pracę  w Polsce bez zezwolenia na podstawie innych przepisów) </vt:lpstr>
      <vt:lpstr>** Cudzoziemiec może pracować  w trakcie oczekiwania na zezwolenie na pracę sezonową, po poinformowaniu urzędu przez podmiot o przyjeździe cudzoziemca.  *** Praca musi być jednak wykonywana na warunkach określonych  w zaświadczeniu o wpisie wydanym wcześniej  przez urząd.  </vt:lpstr>
      <vt:lpstr>**** Cudzoziemiec może także pracować  w trakcie oczekiwania na przedłużenie zezwolenia na pracę sezonową u tego samego pracodawcy.   Natomiast u nowego pracodawcy przez 30 dni. </vt:lpstr>
      <vt:lpstr>***** Zmiany ogólne   W przypadku wszystkich instrumentów dopuszczających do rynku pracy, wprowadzono nową przesłankę odmowy, gdy okoliczności sprawy wskazują, iż uzyskanie zezwolenia/oświadczenia może  zostać wykorzystane niezgodnie z celem lub uzyskane dla pozoru.   </vt:lpstr>
      <vt:lpstr> Dotyczy to np. takich sytuacji:   gdy podmiot nie ma zamiaru lub możliwości  powierzenia pracy cudzoziemcowi,    nie posiada środków na pokrycie  zobowiązań  wynikających z zatrudnienia,    zalega z odprowadzaniem składek na  ubezpieczenia społeczne,    zalega z uiszczaniem podatków</vt:lpstr>
      <vt:lpstr>PODSUMOWANIE  ZEZWOLENIA NA PRACĘ SEZONOWĄ  </vt:lpstr>
      <vt:lpstr>PODSUMOWANIE  ZEZWOLENIA NA PRACĘ SEZONOWĄ cd.</vt:lpstr>
      <vt:lpstr>PODSUMOWANIE OŚWIADCZENIA - STYCZEŃ 2018    Składamy oświadczenie o powierzeniu wykonywania pracy cudzoziemcowi do powiatowego urzędu pracy właściwego ze względu na siedzibę lub miejsce stałego pobytu podmiotu powierzającego wykonywanie pracy cudzoziemcowi wraz z wymaganymi dokumentami i dowodem dokonanej opłaty   Oświadczenie dotyczy obywateli: Republiki Armenii, Republiki Białorusi, Republiki Gruzji, Republiki Mołdawii, Federacji Rosyjskiej,  Ukrainy  Przekazujemy cudzoziemcowi oświadczenie wprowadzone do ewidencji (w przypadku cudzoziemca przebywającego poza terytorium RP w celu uzyskania wizy „05a”)  </vt:lpstr>
      <vt:lpstr>Prezentacja programu PowerPoint</vt:lpstr>
      <vt:lpstr> Pracodawco możesz skorzystać  z elektronicznych formularzy  dostępnych na stronie  www.praca.gov.pl </vt:lpstr>
      <vt:lpstr>                                     </vt:lpstr>
    </vt:vector>
  </TitlesOfParts>
  <Company>WUP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WUP WUP</dc:creator>
  <cp:lastModifiedBy>Joanna Piłka</cp:lastModifiedBy>
  <cp:revision>707</cp:revision>
  <cp:lastPrinted>2017-11-06T12:42:45Z</cp:lastPrinted>
  <dcterms:created xsi:type="dcterms:W3CDTF">2011-02-21T07:20:54Z</dcterms:created>
  <dcterms:modified xsi:type="dcterms:W3CDTF">2018-04-12T05:55:21Z</dcterms:modified>
</cp:coreProperties>
</file>