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26" r:id="rId2"/>
    <p:sldId id="374" r:id="rId3"/>
    <p:sldId id="395" r:id="rId4"/>
    <p:sldId id="387" r:id="rId5"/>
    <p:sldId id="388" r:id="rId6"/>
    <p:sldId id="377" r:id="rId7"/>
    <p:sldId id="392" r:id="rId8"/>
    <p:sldId id="393" r:id="rId9"/>
    <p:sldId id="394" r:id="rId10"/>
    <p:sldId id="380" r:id="rId11"/>
    <p:sldId id="381" r:id="rId12"/>
    <p:sldId id="382" r:id="rId13"/>
    <p:sldId id="350" r:id="rId14"/>
    <p:sldId id="396" r:id="rId15"/>
    <p:sldId id="389" r:id="rId16"/>
    <p:sldId id="397" r:id="rId17"/>
    <p:sldId id="370" r:id="rId18"/>
    <p:sldId id="378" r:id="rId19"/>
    <p:sldId id="372" r:id="rId20"/>
    <p:sldId id="379" r:id="rId21"/>
    <p:sldId id="363" r:id="rId22"/>
  </p:sldIdLst>
  <p:sldSz cx="13004800" cy="9753600"/>
  <p:notesSz cx="6797675" cy="9872663"/>
  <p:embeddedFontLst>
    <p:embeddedFont>
      <p:font typeface="Lato Black" panose="020F0502020204030203" pitchFamily="34" charset="0"/>
      <p:bold r:id="rId25"/>
      <p:boldItalic r:id="rId26"/>
    </p:embeddedFont>
    <p:embeddedFont>
      <p:font typeface="Lato" panose="020F0502020204030203" pitchFamily="3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Lato Bold" panose="020F0502020204030203" pitchFamily="34" charset="0"/>
      <p:bold r:id="rId35"/>
    </p:embeddedFont>
    <p:embeddedFont>
      <p:font typeface="Lato Light" panose="020F0502020204030203" pitchFamily="34" charset="0"/>
      <p:regular r:id="rId36"/>
      <p:italic r:id="rId37"/>
    </p:embeddedFont>
  </p:embeddedFontLst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weł" initials="p" lastIdx="9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1C04"/>
    <a:srgbClr val="F2F2F2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Styl pośredni 1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76" autoAdjust="0"/>
  </p:normalViewPr>
  <p:slideViewPr>
    <p:cSldViewPr>
      <p:cViewPr>
        <p:scale>
          <a:sx n="60" d="100"/>
          <a:sy n="60" d="100"/>
        </p:scale>
        <p:origin x="-918" y="258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142"/>
    </p:cViewPr>
  </p:sorterViewPr>
  <p:notesViewPr>
    <p:cSldViewPr>
      <p:cViewPr varScale="1">
        <p:scale>
          <a:sx n="60" d="100"/>
          <a:sy n="60" d="100"/>
        </p:scale>
        <p:origin x="-2202" y="-96"/>
      </p:cViewPr>
      <p:guideLst>
        <p:guide orient="horz" pos="2864"/>
        <p:guide orient="horz" pos="3110"/>
        <p:guide pos="216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Arkusz3!$A$3</c:f>
              <c:strCache>
                <c:ptCount val="1"/>
                <c:pt idx="0">
                  <c:v>30.06.2017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2222222222222195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352517379021378E-2"/>
                  <c:y val="-4.787488965851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Arkusz3!$B$2:$C$2</c:f>
              <c:strCache>
                <c:ptCount val="2"/>
                <c:pt idx="0">
                  <c:v>OGÓŁEM</c:v>
                </c:pt>
                <c:pt idx="1">
                  <c:v>ODDZIAŁ 
SIEDLCE</c:v>
                </c:pt>
              </c:strCache>
            </c:strRef>
          </c:cat>
          <c:val>
            <c:numRef>
              <c:f>Arkusz3!$B$3:$C$3</c:f>
              <c:numCache>
                <c:formatCode>#,##0</c:formatCode>
                <c:ptCount val="2"/>
                <c:pt idx="0">
                  <c:v>378461</c:v>
                </c:pt>
                <c:pt idx="1">
                  <c:v>4548</c:v>
                </c:pt>
              </c:numCache>
            </c:numRef>
          </c:val>
        </c:ser>
        <c:ser>
          <c:idx val="1"/>
          <c:order val="1"/>
          <c:tx>
            <c:strRef>
              <c:f>Arkusz3!$A$4</c:f>
              <c:strCache>
                <c:ptCount val="1"/>
                <c:pt idx="0">
                  <c:v>31.12.2017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3112354547126822E-2"/>
                  <c:y val="-5.0336878597405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5099775620169189E-2"/>
                  <c:y val="-5.2210379642961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Arkusz3!$B$2:$C$2</c:f>
              <c:strCache>
                <c:ptCount val="2"/>
                <c:pt idx="0">
                  <c:v>OGÓŁEM</c:v>
                </c:pt>
                <c:pt idx="1">
                  <c:v>ODDZIAŁ 
SIEDLCE</c:v>
                </c:pt>
              </c:strCache>
            </c:strRef>
          </c:cat>
          <c:val>
            <c:numRef>
              <c:f>Arkusz3!$B$4:$C$4</c:f>
              <c:numCache>
                <c:formatCode>#,##0</c:formatCode>
                <c:ptCount val="2"/>
                <c:pt idx="0">
                  <c:v>440255</c:v>
                </c:pt>
                <c:pt idx="1">
                  <c:v>5043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090624"/>
        <c:axId val="38092160"/>
        <c:axId val="0"/>
      </c:bar3DChart>
      <c:catAx>
        <c:axId val="380906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38092160"/>
        <c:crosses val="autoZero"/>
        <c:auto val="1"/>
        <c:lblAlgn val="ctr"/>
        <c:lblOffset val="100"/>
        <c:noMultiLvlLbl val="0"/>
      </c:catAx>
      <c:valAx>
        <c:axId val="3809216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80906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 b="1"/>
          </a:pPr>
          <a:endParaRPr lang="pl-P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321988253097021E-2"/>
          <c:y val="1.7102440972915706E-2"/>
          <c:w val="0.68783518169851388"/>
          <c:h val="0.96136626119302249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1646844731642107"/>
                  <c:y val="-0.16028925225123525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2.2138443609007175E-2"/>
                  <c:y val="2.252498324451016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0.16995270603708368"/>
                  <c:y val="1.889364033443089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numFmt formatCode="0.00%" sourceLinked="0"/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Siedlce!$G$18:$G$20</c:f>
              <c:strCache>
                <c:ptCount val="3"/>
                <c:pt idx="0">
                  <c:v>PRACOWNICY</c:v>
                </c:pt>
                <c:pt idx="1">
                  <c:v>OSOBY PROWADZĄCE DZIAŁALNOŚĆ GOSPODARCZĄ</c:v>
                </c:pt>
                <c:pt idx="2">
                  <c:v>POZOSTAŁE TYTUŁY</c:v>
                </c:pt>
              </c:strCache>
            </c:strRef>
          </c:cat>
          <c:val>
            <c:numRef>
              <c:f>Siedlce!$H$18:$H$20</c:f>
              <c:numCache>
                <c:formatCode>General</c:formatCode>
                <c:ptCount val="3"/>
                <c:pt idx="0">
                  <c:v>3170</c:v>
                </c:pt>
                <c:pt idx="1">
                  <c:v>140</c:v>
                </c:pt>
                <c:pt idx="2">
                  <c:v>1733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693977191335063"/>
          <c:y val="0.28305869587530608"/>
          <c:w val="0.2284306819300283"/>
          <c:h val="0.51581929353802847"/>
        </c:manualLayout>
      </c:layout>
      <c:overlay val="0"/>
      <c:txPr>
        <a:bodyPr/>
        <a:lstStyle/>
        <a:p>
          <a:pPr>
            <a:defRPr sz="1400" b="1"/>
          </a:pPr>
          <a:endParaRPr lang="pl-P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482260268339594E-2"/>
          <c:y val="4.2950817337950968E-2"/>
          <c:w val="0.76615902100223343"/>
          <c:h val="0.92142926823542859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23094868066607319"/>
                  <c:y val="-0.22948073540693342"/>
                </c:manualLayout>
              </c:layout>
              <c:spPr/>
              <c:txPr>
                <a:bodyPr/>
                <a:lstStyle/>
                <a:p>
                  <a:pPr>
                    <a:defRPr sz="3600"/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3600"/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8419686773619671E-2"/>
                  <c:y val="-3.0688583436738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5591766859959283E-3"/>
                  <c:y val="-3.4446392724357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1154997929522983E-3"/>
                  <c:y val="1.4511339521436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2727002194561354E-3"/>
                  <c:y val="-1.7504310513188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4.4142281449247339E-2"/>
                  <c:y val="-1.2057507373714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6.7268048860371937E-2"/>
                  <c:y val="-6.27917809995695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'Siedlce 2'!$F$6:$F$16</c:f>
              <c:strCache>
                <c:ptCount val="11"/>
                <c:pt idx="0">
                  <c:v>UKRAIŃSKIE</c:v>
                </c:pt>
                <c:pt idx="1">
                  <c:v>BIAŁORUSKIE</c:v>
                </c:pt>
                <c:pt idx="2">
                  <c:v>ROSYJSKIE</c:v>
                </c:pt>
                <c:pt idx="3">
                  <c:v>NEPALSKIE</c:v>
                </c:pt>
                <c:pt idx="4">
                  <c:v>ARMEŃSKIE</c:v>
                </c:pt>
                <c:pt idx="5">
                  <c:v>HINDUSKIE</c:v>
                </c:pt>
                <c:pt idx="6">
                  <c:v>WIETNAMSKIE</c:v>
                </c:pt>
                <c:pt idx="7">
                  <c:v>GRUZIŃSKIE</c:v>
                </c:pt>
                <c:pt idx="8">
                  <c:v>TURECKIE</c:v>
                </c:pt>
                <c:pt idx="9">
                  <c:v>UZBECKIE</c:v>
                </c:pt>
                <c:pt idx="10">
                  <c:v>POZOSTAŁE</c:v>
                </c:pt>
              </c:strCache>
            </c:strRef>
          </c:cat>
          <c:val>
            <c:numRef>
              <c:f>'Siedlce 2'!$G$6:$G$16</c:f>
              <c:numCache>
                <c:formatCode>#,##0</c:formatCode>
                <c:ptCount val="11"/>
                <c:pt idx="0">
                  <c:v>3150</c:v>
                </c:pt>
                <c:pt idx="1">
                  <c:v>1298</c:v>
                </c:pt>
                <c:pt idx="2">
                  <c:v>73</c:v>
                </c:pt>
                <c:pt idx="3">
                  <c:v>71</c:v>
                </c:pt>
                <c:pt idx="4">
                  <c:v>34</c:v>
                </c:pt>
                <c:pt idx="5">
                  <c:v>29</c:v>
                </c:pt>
                <c:pt idx="6">
                  <c:v>27</c:v>
                </c:pt>
                <c:pt idx="7">
                  <c:v>26</c:v>
                </c:pt>
                <c:pt idx="8">
                  <c:v>25</c:v>
                </c:pt>
                <c:pt idx="9">
                  <c:v>22</c:v>
                </c:pt>
                <c:pt idx="10" formatCode="General">
                  <c:v>288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pl-P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2688438295025573E-2"/>
                  <c:y val="-2.2046161537606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419594465523016E-2"/>
                  <c:y val="-4.04179628189460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763813613035848E-2"/>
                  <c:y val="-4.7766683331481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839188931046032E-2"/>
                  <c:y val="-3.3069242306410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688438295025573E-2"/>
                  <c:y val="-4.7766683331481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6130629770152503E-3"/>
                  <c:y val="-4.7766683331481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4258783396569049E-2"/>
                  <c:y val="-4.04179628189460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Marcin!$A$2:$A$8</c:f>
              <c:strCache>
                <c:ptCount val="7"/>
                <c:pt idx="0">
                  <c:v>Belgia</c:v>
                </c:pt>
                <c:pt idx="1">
                  <c:v>Czechy</c:v>
                </c:pt>
                <c:pt idx="2">
                  <c:v>Finlandia</c:v>
                </c:pt>
                <c:pt idx="3">
                  <c:v>Francja</c:v>
                </c:pt>
                <c:pt idx="4">
                  <c:v>Holandia</c:v>
                </c:pt>
                <c:pt idx="5">
                  <c:v>Niemcy</c:v>
                </c:pt>
                <c:pt idx="6">
                  <c:v>Sowacja</c:v>
                </c:pt>
              </c:strCache>
            </c:strRef>
          </c:cat>
          <c:val>
            <c:numRef>
              <c:f>Marcin!$B$2:$B$8</c:f>
              <c:numCache>
                <c:formatCode>General</c:formatCode>
                <c:ptCount val="7"/>
                <c:pt idx="0">
                  <c:v>317</c:v>
                </c:pt>
                <c:pt idx="1">
                  <c:v>66</c:v>
                </c:pt>
                <c:pt idx="2">
                  <c:v>1</c:v>
                </c:pt>
                <c:pt idx="3">
                  <c:v>8</c:v>
                </c:pt>
                <c:pt idx="4">
                  <c:v>1</c:v>
                </c:pt>
                <c:pt idx="5">
                  <c:v>12</c:v>
                </c:pt>
                <c:pt idx="6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813312"/>
        <c:axId val="44827392"/>
        <c:axId val="0"/>
      </c:bar3DChart>
      <c:catAx>
        <c:axId val="448133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pl-PL"/>
          </a:p>
        </c:txPr>
        <c:crossAx val="44827392"/>
        <c:crosses val="autoZero"/>
        <c:auto val="1"/>
        <c:lblAlgn val="ctr"/>
        <c:lblOffset val="100"/>
        <c:noMultiLvlLbl val="0"/>
      </c:catAx>
      <c:valAx>
        <c:axId val="44827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81331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defTabSz="584200" rtl="0" latinLnBrk="1" hangingPunct="0">
              <a:defRPr lang="pl-PL" sz="1800" b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  <a:sym typeface="Helvetica Light"/>
              </a:defRPr>
            </a:pPr>
            <a:r>
              <a:rPr lang="pl-PL" sz="1800" b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  <a:sym typeface="Helvetica Light"/>
              </a:rPr>
              <a:t>Zapytania o cudzoziemców w 2017 r. w podziale na Oddziały Straży Granicznej</a:t>
            </a:r>
          </a:p>
        </c:rich>
      </c:tx>
      <c:layout>
        <c:manualLayout>
          <c:xMode val="edge"/>
          <c:yMode val="edge"/>
          <c:x val="0.14472772409780207"/>
          <c:y val="2.2631666161386965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177599136459223E-2"/>
          <c:y val="0.12180317506809007"/>
          <c:w val="0.96882243620701247"/>
          <c:h val="0.37819682493190993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4"/>
              <c:layout>
                <c:manualLayout>
                  <c:x val="6.4882400648824598E-3"/>
                  <c:y val="-3.034613107736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7842660178426603E-2"/>
                  <c:y val="-1.896633192335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2708840227088401E-2"/>
                  <c:y val="-7.58653276934132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9464720194647202E-2"/>
                  <c:y val="-2.2759598308024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Cudzoziemcy!$B$2:$B$10</c:f>
              <c:strCache>
                <c:ptCount val="9"/>
                <c:pt idx="0">
                  <c:v>Bieszczadzki                            </c:v>
                </c:pt>
                <c:pt idx="1">
                  <c:v>Morski                                     </c:v>
                </c:pt>
                <c:pt idx="2">
                  <c:v>Nadbużański                          </c:v>
                </c:pt>
                <c:pt idx="3">
                  <c:v>Nadodrzański                          </c:v>
                </c:pt>
                <c:pt idx="4">
                  <c:v>Nadwiślański                          </c:v>
                </c:pt>
                <c:pt idx="5">
                  <c:v>Podlaski                                       </c:v>
                </c:pt>
                <c:pt idx="6">
                  <c:v>Śląsko-Małopolski               </c:v>
                </c:pt>
                <c:pt idx="7">
                  <c:v>Warmińsko-Mazurski </c:v>
                </c:pt>
                <c:pt idx="8">
                  <c:v>Karpacki                                </c:v>
                </c:pt>
              </c:strCache>
            </c:strRef>
          </c:cat>
          <c:val>
            <c:numRef>
              <c:f>Cudzoziemcy!$C$2:$C$10</c:f>
              <c:numCache>
                <c:formatCode>General</c:formatCode>
                <c:ptCount val="9"/>
                <c:pt idx="0">
                  <c:v>541</c:v>
                </c:pt>
                <c:pt idx="1">
                  <c:v>453</c:v>
                </c:pt>
                <c:pt idx="2">
                  <c:v>60</c:v>
                </c:pt>
                <c:pt idx="3">
                  <c:v>307</c:v>
                </c:pt>
                <c:pt idx="4">
                  <c:v>88</c:v>
                </c:pt>
                <c:pt idx="5">
                  <c:v>184</c:v>
                </c:pt>
                <c:pt idx="6">
                  <c:v>309</c:v>
                </c:pt>
                <c:pt idx="7">
                  <c:v>304</c:v>
                </c:pt>
                <c:pt idx="8">
                  <c:v>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911616"/>
        <c:axId val="44937984"/>
        <c:axId val="0"/>
      </c:bar3DChart>
      <c:catAx>
        <c:axId val="449116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5400000" vert="horz" anchor="b" anchorCtr="1"/>
          <a:lstStyle/>
          <a:p>
            <a:pPr>
              <a:defRPr sz="1600"/>
            </a:pPr>
            <a:endParaRPr lang="pl-PL"/>
          </a:p>
        </c:txPr>
        <c:crossAx val="44937984"/>
        <c:crosses val="autoZero"/>
        <c:auto val="1"/>
        <c:lblAlgn val="ctr"/>
        <c:lblOffset val="100"/>
        <c:noMultiLvlLbl val="0"/>
      </c:catAx>
      <c:valAx>
        <c:axId val="44937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91161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A00128-AD70-4A74-8173-99CAC17F3F8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30466CA-D7CA-4738-9471-440DF53AAA3F}">
      <dgm:prSet custT="1"/>
      <dgm:spPr/>
      <dgm:t>
        <a:bodyPr/>
        <a:lstStyle/>
        <a:p>
          <a:r>
            <a:rPr lang="pl-PL" sz="2400" dirty="0" smtClean="0"/>
            <a:t>Podjęcie aktywności zawodowej rodzącej obowiązek ubezpieczeń społecznych np. zawarcie  umowy o pracę, umowy zlecenia, rozpoczęcie działalności </a:t>
          </a:r>
          <a:endParaRPr lang="pl-PL" sz="2400" dirty="0"/>
        </a:p>
      </dgm:t>
    </dgm:pt>
    <dgm:pt modelId="{5F40E9E9-9E08-4FB2-9E76-9C17148FDC5C}" type="parTrans" cxnId="{FD238485-F38B-4A56-81CD-FCD2EC597218}">
      <dgm:prSet/>
      <dgm:spPr/>
      <dgm:t>
        <a:bodyPr/>
        <a:lstStyle/>
        <a:p>
          <a:endParaRPr lang="pl-PL"/>
        </a:p>
      </dgm:t>
    </dgm:pt>
    <dgm:pt modelId="{234FC794-6B0E-415F-9705-9130188D585F}" type="sibTrans" cxnId="{FD238485-F38B-4A56-81CD-FCD2EC597218}">
      <dgm:prSet/>
      <dgm:spPr/>
      <dgm:t>
        <a:bodyPr/>
        <a:lstStyle/>
        <a:p>
          <a:endParaRPr lang="pl-PL"/>
        </a:p>
      </dgm:t>
    </dgm:pt>
    <dgm:pt modelId="{143E5514-8464-4BDF-B2C2-B2F206754BD7}">
      <dgm:prSet custT="1"/>
      <dgm:spPr/>
      <dgm:t>
        <a:bodyPr/>
        <a:lstStyle/>
        <a:p>
          <a:r>
            <a:rPr lang="pl-PL" sz="2400" dirty="0" smtClean="0"/>
            <a:t>Wykonywanie pracy na terenie Polski</a:t>
          </a:r>
          <a:endParaRPr lang="pl-PL" sz="2700" dirty="0"/>
        </a:p>
      </dgm:t>
    </dgm:pt>
    <dgm:pt modelId="{3B457CE8-51C7-4486-AC71-292EDD053F59}" type="parTrans" cxnId="{DD44DECC-9EA6-4D00-AB7D-B23F5E069D70}">
      <dgm:prSet/>
      <dgm:spPr/>
      <dgm:t>
        <a:bodyPr/>
        <a:lstStyle/>
        <a:p>
          <a:endParaRPr lang="pl-PL"/>
        </a:p>
      </dgm:t>
    </dgm:pt>
    <dgm:pt modelId="{8089F736-D035-4574-8A48-94BCA3D7773E}" type="sibTrans" cxnId="{DD44DECC-9EA6-4D00-AB7D-B23F5E069D70}">
      <dgm:prSet/>
      <dgm:spPr/>
      <dgm:t>
        <a:bodyPr/>
        <a:lstStyle/>
        <a:p>
          <a:endParaRPr lang="pl-PL"/>
        </a:p>
      </dgm:t>
    </dgm:pt>
    <dgm:pt modelId="{F62EE273-8BFC-4E84-B2CB-FF95843CA505}" type="pres">
      <dgm:prSet presAssocID="{EEA00128-AD70-4A74-8173-99CAC17F3F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FE1B066-281E-44CB-8ADB-E4C81BC8F25A}" type="pres">
      <dgm:prSet presAssocID="{130466CA-D7CA-4738-9471-440DF53AAA3F}" presName="parentText" presStyleLbl="node1" presStyleIdx="0" presStyleCnt="2" custScaleY="96834" custLinFactY="-47998" custLinFactNeighborX="-146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3B32E23-2B13-4295-BDD3-0418150E0D10}" type="pres">
      <dgm:prSet presAssocID="{234FC794-6B0E-415F-9705-9130188D585F}" presName="spacer" presStyleCnt="0"/>
      <dgm:spPr/>
    </dgm:pt>
    <dgm:pt modelId="{9D57F9E0-2B3F-4164-B618-9BF93DDA01A6}" type="pres">
      <dgm:prSet presAssocID="{143E5514-8464-4BDF-B2C2-B2F206754BD7}" presName="parentText" presStyleLbl="node1" presStyleIdx="1" presStyleCnt="2" custScaleY="9080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D44DECC-9EA6-4D00-AB7D-B23F5E069D70}" srcId="{EEA00128-AD70-4A74-8173-99CAC17F3F89}" destId="{143E5514-8464-4BDF-B2C2-B2F206754BD7}" srcOrd="1" destOrd="0" parTransId="{3B457CE8-51C7-4486-AC71-292EDD053F59}" sibTransId="{8089F736-D035-4574-8A48-94BCA3D7773E}"/>
    <dgm:cxn modelId="{AA2B38C9-B616-4285-BEFB-3B95FCB83D83}" type="presOf" srcId="{143E5514-8464-4BDF-B2C2-B2F206754BD7}" destId="{9D57F9E0-2B3F-4164-B618-9BF93DDA01A6}" srcOrd="0" destOrd="0" presId="urn:microsoft.com/office/officeart/2005/8/layout/vList2"/>
    <dgm:cxn modelId="{4CD07B84-1E8B-4DA8-A888-B7829D429718}" type="presOf" srcId="{130466CA-D7CA-4738-9471-440DF53AAA3F}" destId="{8FE1B066-281E-44CB-8ADB-E4C81BC8F25A}" srcOrd="0" destOrd="0" presId="urn:microsoft.com/office/officeart/2005/8/layout/vList2"/>
    <dgm:cxn modelId="{FD238485-F38B-4A56-81CD-FCD2EC597218}" srcId="{EEA00128-AD70-4A74-8173-99CAC17F3F89}" destId="{130466CA-D7CA-4738-9471-440DF53AAA3F}" srcOrd="0" destOrd="0" parTransId="{5F40E9E9-9E08-4FB2-9E76-9C17148FDC5C}" sibTransId="{234FC794-6B0E-415F-9705-9130188D585F}"/>
    <dgm:cxn modelId="{18207AB2-71CB-49A4-BD62-78979B309C17}" type="presOf" srcId="{EEA00128-AD70-4A74-8173-99CAC17F3F89}" destId="{F62EE273-8BFC-4E84-B2CB-FF95843CA505}" srcOrd="0" destOrd="0" presId="urn:microsoft.com/office/officeart/2005/8/layout/vList2"/>
    <dgm:cxn modelId="{030AD0C0-4858-496F-81A7-9A110778573D}" type="presParOf" srcId="{F62EE273-8BFC-4E84-B2CB-FF95843CA505}" destId="{8FE1B066-281E-44CB-8ADB-E4C81BC8F25A}" srcOrd="0" destOrd="0" presId="urn:microsoft.com/office/officeart/2005/8/layout/vList2"/>
    <dgm:cxn modelId="{67792FCC-A572-4285-B1D3-48E55840A7A2}" type="presParOf" srcId="{F62EE273-8BFC-4E84-B2CB-FF95843CA505}" destId="{A3B32E23-2B13-4295-BDD3-0418150E0D10}" srcOrd="1" destOrd="0" presId="urn:microsoft.com/office/officeart/2005/8/layout/vList2"/>
    <dgm:cxn modelId="{056D27A3-8307-4271-8536-E164EB84C5E3}" type="presParOf" srcId="{F62EE273-8BFC-4E84-B2CB-FF95843CA505}" destId="{9D57F9E0-2B3F-4164-B618-9BF93DDA01A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93054A-2804-47CD-AD5A-E2DD6D10CEB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555150C-89FD-409A-B4D6-019EE6765A25}">
      <dgm:prSet phldrT="[Tekst]" custT="1"/>
      <dgm:spPr/>
      <dgm:t>
        <a:bodyPr/>
        <a:lstStyle/>
        <a:p>
          <a:r>
            <a:rPr lang="pl-PL" sz="2400" dirty="0" smtClean="0"/>
            <a:t>zgłaszania </a:t>
          </a:r>
          <a:r>
            <a:rPr lang="pl-PL" sz="2400" dirty="0" smtClean="0"/>
            <a:t>do ubezpieczeń</a:t>
          </a:r>
          <a:endParaRPr lang="pl-PL" sz="2400" dirty="0"/>
        </a:p>
      </dgm:t>
    </dgm:pt>
    <dgm:pt modelId="{B16A0830-4122-4864-B37C-5A0E44F6B205}" type="parTrans" cxnId="{8D87C2A4-2D7D-4779-B92D-438BE44FACC2}">
      <dgm:prSet/>
      <dgm:spPr/>
      <dgm:t>
        <a:bodyPr/>
        <a:lstStyle/>
        <a:p>
          <a:endParaRPr lang="pl-PL" sz="1100"/>
        </a:p>
      </dgm:t>
    </dgm:pt>
    <dgm:pt modelId="{53A13EFD-3F22-4269-9FBE-B2566500783C}" type="sibTrans" cxnId="{8D87C2A4-2D7D-4779-B92D-438BE44FACC2}">
      <dgm:prSet/>
      <dgm:spPr/>
      <dgm:t>
        <a:bodyPr/>
        <a:lstStyle/>
        <a:p>
          <a:endParaRPr lang="pl-PL" sz="1100"/>
        </a:p>
      </dgm:t>
    </dgm:pt>
    <dgm:pt modelId="{E7F1E278-DCF2-49FF-9BCC-A29DD35EEA58}">
      <dgm:prSet phldrT="[Tekst]" custT="1"/>
      <dgm:spPr/>
      <dgm:t>
        <a:bodyPr/>
        <a:lstStyle/>
        <a:p>
          <a:endParaRPr lang="pl-PL" sz="2000" dirty="0"/>
        </a:p>
      </dgm:t>
    </dgm:pt>
    <dgm:pt modelId="{4E73AD98-499A-4959-AFE8-A6A344AFB5B0}" type="parTrans" cxnId="{EEA59E33-8255-44E3-8FE6-577B9A1AF64C}">
      <dgm:prSet/>
      <dgm:spPr/>
      <dgm:t>
        <a:bodyPr/>
        <a:lstStyle/>
        <a:p>
          <a:endParaRPr lang="pl-PL" sz="1100"/>
        </a:p>
      </dgm:t>
    </dgm:pt>
    <dgm:pt modelId="{432C5047-B292-4E4E-BB46-27D42C5F6697}" type="sibTrans" cxnId="{EEA59E33-8255-44E3-8FE6-577B9A1AF64C}">
      <dgm:prSet/>
      <dgm:spPr/>
      <dgm:t>
        <a:bodyPr/>
        <a:lstStyle/>
        <a:p>
          <a:endParaRPr lang="pl-PL" sz="1100"/>
        </a:p>
      </dgm:t>
    </dgm:pt>
    <dgm:pt modelId="{515A5BD6-E039-46F2-AC02-6CD05B65039B}">
      <dgm:prSet phldrT="[Tekst]" custT="1"/>
      <dgm:spPr/>
      <dgm:t>
        <a:bodyPr/>
        <a:lstStyle/>
        <a:p>
          <a:r>
            <a:rPr lang="pl-PL" sz="2400" dirty="0" smtClean="0"/>
            <a:t>korygowania dokumentów</a:t>
          </a:r>
          <a:endParaRPr lang="pl-PL" sz="2400" dirty="0"/>
        </a:p>
      </dgm:t>
    </dgm:pt>
    <dgm:pt modelId="{E05809B1-F782-410C-B166-062AA710E4E1}" type="parTrans" cxnId="{74CB3885-A1A6-4E0D-B966-9B55192C005E}">
      <dgm:prSet/>
      <dgm:spPr/>
      <dgm:t>
        <a:bodyPr/>
        <a:lstStyle/>
        <a:p>
          <a:endParaRPr lang="pl-PL" sz="1100"/>
        </a:p>
      </dgm:t>
    </dgm:pt>
    <dgm:pt modelId="{786B9526-400B-4860-8400-5CA08681B93A}" type="sibTrans" cxnId="{74CB3885-A1A6-4E0D-B966-9B55192C005E}">
      <dgm:prSet/>
      <dgm:spPr/>
      <dgm:t>
        <a:bodyPr/>
        <a:lstStyle/>
        <a:p>
          <a:endParaRPr lang="pl-PL" sz="1100"/>
        </a:p>
      </dgm:t>
    </dgm:pt>
    <dgm:pt modelId="{93039F1B-3169-4A44-BD64-D4BE8A1DA605}">
      <dgm:prSet phldrT="[Tekst]" phldr="1" custT="1"/>
      <dgm:spPr/>
      <dgm:t>
        <a:bodyPr/>
        <a:lstStyle/>
        <a:p>
          <a:endParaRPr lang="pl-PL" sz="2000" dirty="0"/>
        </a:p>
      </dgm:t>
    </dgm:pt>
    <dgm:pt modelId="{745D5972-3351-4E38-ADC7-D1F456EBC281}" type="parTrans" cxnId="{FF39103B-28F8-4D66-B0E1-86315270B6DD}">
      <dgm:prSet/>
      <dgm:spPr/>
      <dgm:t>
        <a:bodyPr/>
        <a:lstStyle/>
        <a:p>
          <a:endParaRPr lang="pl-PL" sz="1100"/>
        </a:p>
      </dgm:t>
    </dgm:pt>
    <dgm:pt modelId="{CAA2FD69-5C5D-4151-8FE2-3E5854696758}" type="sibTrans" cxnId="{FF39103B-28F8-4D66-B0E1-86315270B6DD}">
      <dgm:prSet/>
      <dgm:spPr/>
      <dgm:t>
        <a:bodyPr/>
        <a:lstStyle/>
        <a:p>
          <a:endParaRPr lang="pl-PL" sz="1100"/>
        </a:p>
      </dgm:t>
    </dgm:pt>
    <dgm:pt modelId="{3E5DD90A-3F0E-414A-9FDD-CEB99DADBBA0}">
      <dgm:prSet custT="1"/>
      <dgm:spPr/>
      <dgm:t>
        <a:bodyPr/>
        <a:lstStyle/>
        <a:p>
          <a:r>
            <a:rPr lang="pl-PL" sz="2400" dirty="0" smtClean="0"/>
            <a:t>rozliczania </a:t>
          </a:r>
          <a:r>
            <a:rPr lang="pl-PL" sz="2400" dirty="0" smtClean="0"/>
            <a:t>i opłacania składek</a:t>
          </a:r>
          <a:endParaRPr lang="pl-PL" sz="2400" dirty="0"/>
        </a:p>
      </dgm:t>
    </dgm:pt>
    <dgm:pt modelId="{7B0D4D95-46F9-4F8E-9547-C074E37EA0F6}" type="parTrans" cxnId="{55C1395C-2F9B-4CCD-BCFA-A16208E5685F}">
      <dgm:prSet/>
      <dgm:spPr/>
      <dgm:t>
        <a:bodyPr/>
        <a:lstStyle/>
        <a:p>
          <a:endParaRPr lang="pl-PL" sz="1100"/>
        </a:p>
      </dgm:t>
    </dgm:pt>
    <dgm:pt modelId="{EB7F1153-7E5C-4875-A676-DEDF2BF650AB}" type="sibTrans" cxnId="{55C1395C-2F9B-4CCD-BCFA-A16208E5685F}">
      <dgm:prSet/>
      <dgm:spPr/>
      <dgm:t>
        <a:bodyPr/>
        <a:lstStyle/>
        <a:p>
          <a:endParaRPr lang="pl-PL" sz="1100"/>
        </a:p>
      </dgm:t>
    </dgm:pt>
    <dgm:pt modelId="{B883BA09-5D61-44F8-A277-D15C7E4E68C2}">
      <dgm:prSet custT="1"/>
      <dgm:spPr/>
      <dgm:t>
        <a:bodyPr/>
        <a:lstStyle/>
        <a:p>
          <a:r>
            <a:rPr lang="pl-PL" sz="2400" dirty="0" smtClean="0"/>
            <a:t>wypełniania i przekazywania dokumentów ubezpieczeniowych</a:t>
          </a:r>
          <a:endParaRPr lang="pl-PL" sz="2400" dirty="0"/>
        </a:p>
      </dgm:t>
    </dgm:pt>
    <dgm:pt modelId="{3F058544-680B-402F-96FB-F39AF21D99D6}" type="sibTrans" cxnId="{CC3C54BE-C2F6-4DB0-B3F7-B383C037EBE7}">
      <dgm:prSet/>
      <dgm:spPr/>
      <dgm:t>
        <a:bodyPr/>
        <a:lstStyle/>
        <a:p>
          <a:endParaRPr lang="pl-PL" sz="1100"/>
        </a:p>
      </dgm:t>
    </dgm:pt>
    <dgm:pt modelId="{5A0A181C-E07F-42E6-B97C-6A7E46FED52C}" type="parTrans" cxnId="{CC3C54BE-C2F6-4DB0-B3F7-B383C037EBE7}">
      <dgm:prSet/>
      <dgm:spPr/>
      <dgm:t>
        <a:bodyPr/>
        <a:lstStyle/>
        <a:p>
          <a:endParaRPr lang="pl-PL" sz="1100"/>
        </a:p>
      </dgm:t>
    </dgm:pt>
    <dgm:pt modelId="{18B6209D-C673-4AFF-8AB2-97657DC2D8E6}" type="pres">
      <dgm:prSet presAssocID="{F993054A-2804-47CD-AD5A-E2DD6D10CE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7A8901C-0400-4463-845D-6A789E9C274B}" type="pres">
      <dgm:prSet presAssocID="{C555150C-89FD-409A-B4D6-019EE6765A25}" presName="parentText" presStyleLbl="node1" presStyleIdx="0" presStyleCnt="4" custLinFactNeighborY="6366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A7B9BD7-3006-4718-A567-A743791FF572}" type="pres">
      <dgm:prSet presAssocID="{C555150C-89FD-409A-B4D6-019EE6765A25}" presName="childText" presStyleLbl="revTx" presStyleIdx="0" presStyleCnt="2" custLinFactNeighborX="167" custLinFactNeighborY="229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F11714B-CB37-442A-8474-3C128B862A5D}" type="pres">
      <dgm:prSet presAssocID="{515A5BD6-E039-46F2-AC02-6CD05B65039B}" presName="parentText" presStyleLbl="node1" presStyleIdx="1" presStyleCnt="4" custLinFactY="100000" custLinFactNeighborY="13895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C882435-4170-406D-9467-3262E4707521}" type="pres">
      <dgm:prSet presAssocID="{515A5BD6-E039-46F2-AC02-6CD05B65039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B89527E-C5EC-45CF-AA07-8B0280760C07}" type="pres">
      <dgm:prSet presAssocID="{3E5DD90A-3F0E-414A-9FDD-CEB99DADBBA0}" presName="parentText" presStyleLbl="node1" presStyleIdx="2" presStyleCnt="4" custLinFactY="-171480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F9821D5-53BE-4728-8BD4-D0A9C01BD3A5}" type="pres">
      <dgm:prSet presAssocID="{EB7F1153-7E5C-4875-A676-DEDF2BF650AB}" presName="spacer" presStyleCnt="0"/>
      <dgm:spPr/>
    </dgm:pt>
    <dgm:pt modelId="{D7F74AA0-AD05-4E98-B32B-9E468BE192A5}" type="pres">
      <dgm:prSet presAssocID="{B883BA09-5D61-44F8-A277-D15C7E4E68C2}" presName="parentText" presStyleLbl="node1" presStyleIdx="3" presStyleCnt="4" custLinFactY="-168508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4CEE042-1BEA-4238-AA1B-AF0D363418BF}" type="presOf" srcId="{515A5BD6-E039-46F2-AC02-6CD05B65039B}" destId="{6F11714B-CB37-442A-8474-3C128B862A5D}" srcOrd="0" destOrd="0" presId="urn:microsoft.com/office/officeart/2005/8/layout/vList2"/>
    <dgm:cxn modelId="{67AA9BEE-4FE4-4D24-A464-0F6B0A7E24B9}" type="presOf" srcId="{B883BA09-5D61-44F8-A277-D15C7E4E68C2}" destId="{D7F74AA0-AD05-4E98-B32B-9E468BE192A5}" srcOrd="0" destOrd="0" presId="urn:microsoft.com/office/officeart/2005/8/layout/vList2"/>
    <dgm:cxn modelId="{FF39103B-28F8-4D66-B0E1-86315270B6DD}" srcId="{515A5BD6-E039-46F2-AC02-6CD05B65039B}" destId="{93039F1B-3169-4A44-BD64-D4BE8A1DA605}" srcOrd="0" destOrd="0" parTransId="{745D5972-3351-4E38-ADC7-D1F456EBC281}" sibTransId="{CAA2FD69-5C5D-4151-8FE2-3E5854696758}"/>
    <dgm:cxn modelId="{55C1395C-2F9B-4CCD-BCFA-A16208E5685F}" srcId="{F993054A-2804-47CD-AD5A-E2DD6D10CEB1}" destId="{3E5DD90A-3F0E-414A-9FDD-CEB99DADBBA0}" srcOrd="2" destOrd="0" parTransId="{7B0D4D95-46F9-4F8E-9547-C074E37EA0F6}" sibTransId="{EB7F1153-7E5C-4875-A676-DEDF2BF650AB}"/>
    <dgm:cxn modelId="{F20FE810-7963-48BD-A6A1-75C29BCDF479}" type="presOf" srcId="{93039F1B-3169-4A44-BD64-D4BE8A1DA605}" destId="{2C882435-4170-406D-9467-3262E4707521}" srcOrd="0" destOrd="0" presId="urn:microsoft.com/office/officeart/2005/8/layout/vList2"/>
    <dgm:cxn modelId="{05814A11-D35B-4D47-A4A4-1938B12F7EC9}" type="presOf" srcId="{F993054A-2804-47CD-AD5A-E2DD6D10CEB1}" destId="{18B6209D-C673-4AFF-8AB2-97657DC2D8E6}" srcOrd="0" destOrd="0" presId="urn:microsoft.com/office/officeart/2005/8/layout/vList2"/>
    <dgm:cxn modelId="{CC3C54BE-C2F6-4DB0-B3F7-B383C037EBE7}" srcId="{F993054A-2804-47CD-AD5A-E2DD6D10CEB1}" destId="{B883BA09-5D61-44F8-A277-D15C7E4E68C2}" srcOrd="3" destOrd="0" parTransId="{5A0A181C-E07F-42E6-B97C-6A7E46FED52C}" sibTransId="{3F058544-680B-402F-96FB-F39AF21D99D6}"/>
    <dgm:cxn modelId="{431019C6-C76A-4CC3-93A8-DD83519AF474}" type="presOf" srcId="{E7F1E278-DCF2-49FF-9BCC-A29DD35EEA58}" destId="{1A7B9BD7-3006-4718-A567-A743791FF572}" srcOrd="0" destOrd="0" presId="urn:microsoft.com/office/officeart/2005/8/layout/vList2"/>
    <dgm:cxn modelId="{8D87C2A4-2D7D-4779-B92D-438BE44FACC2}" srcId="{F993054A-2804-47CD-AD5A-E2DD6D10CEB1}" destId="{C555150C-89FD-409A-B4D6-019EE6765A25}" srcOrd="0" destOrd="0" parTransId="{B16A0830-4122-4864-B37C-5A0E44F6B205}" sibTransId="{53A13EFD-3F22-4269-9FBE-B2566500783C}"/>
    <dgm:cxn modelId="{F1AAA52D-705E-4D37-AC88-2EF8DE11F076}" type="presOf" srcId="{C555150C-89FD-409A-B4D6-019EE6765A25}" destId="{17A8901C-0400-4463-845D-6A789E9C274B}" srcOrd="0" destOrd="0" presId="urn:microsoft.com/office/officeart/2005/8/layout/vList2"/>
    <dgm:cxn modelId="{EEA59E33-8255-44E3-8FE6-577B9A1AF64C}" srcId="{C555150C-89FD-409A-B4D6-019EE6765A25}" destId="{E7F1E278-DCF2-49FF-9BCC-A29DD35EEA58}" srcOrd="0" destOrd="0" parTransId="{4E73AD98-499A-4959-AFE8-A6A344AFB5B0}" sibTransId="{432C5047-B292-4E4E-BB46-27D42C5F6697}"/>
    <dgm:cxn modelId="{74CB3885-A1A6-4E0D-B966-9B55192C005E}" srcId="{F993054A-2804-47CD-AD5A-E2DD6D10CEB1}" destId="{515A5BD6-E039-46F2-AC02-6CD05B65039B}" srcOrd="1" destOrd="0" parTransId="{E05809B1-F782-410C-B166-062AA710E4E1}" sibTransId="{786B9526-400B-4860-8400-5CA08681B93A}"/>
    <dgm:cxn modelId="{51BA9C13-BC88-4C2D-ADF3-254EC6C91F53}" type="presOf" srcId="{3E5DD90A-3F0E-414A-9FDD-CEB99DADBBA0}" destId="{9B89527E-C5EC-45CF-AA07-8B0280760C07}" srcOrd="0" destOrd="0" presId="urn:microsoft.com/office/officeart/2005/8/layout/vList2"/>
    <dgm:cxn modelId="{04B59710-7003-4E6B-940C-F5283C2E1246}" type="presParOf" srcId="{18B6209D-C673-4AFF-8AB2-97657DC2D8E6}" destId="{17A8901C-0400-4463-845D-6A789E9C274B}" srcOrd="0" destOrd="0" presId="urn:microsoft.com/office/officeart/2005/8/layout/vList2"/>
    <dgm:cxn modelId="{9AF7133D-7CBF-403A-A0D5-2B66E9E5A26E}" type="presParOf" srcId="{18B6209D-C673-4AFF-8AB2-97657DC2D8E6}" destId="{1A7B9BD7-3006-4718-A567-A743791FF572}" srcOrd="1" destOrd="0" presId="urn:microsoft.com/office/officeart/2005/8/layout/vList2"/>
    <dgm:cxn modelId="{C9BE147B-CE1E-4C0B-A69E-2C07F30B61C6}" type="presParOf" srcId="{18B6209D-C673-4AFF-8AB2-97657DC2D8E6}" destId="{6F11714B-CB37-442A-8474-3C128B862A5D}" srcOrd="2" destOrd="0" presId="urn:microsoft.com/office/officeart/2005/8/layout/vList2"/>
    <dgm:cxn modelId="{FCCBB64C-1325-4A8D-92B5-96D10745EBF5}" type="presParOf" srcId="{18B6209D-C673-4AFF-8AB2-97657DC2D8E6}" destId="{2C882435-4170-406D-9467-3262E4707521}" srcOrd="3" destOrd="0" presId="urn:microsoft.com/office/officeart/2005/8/layout/vList2"/>
    <dgm:cxn modelId="{AB829A8D-7AB2-48D4-AEDB-E0CA7E9E378A}" type="presParOf" srcId="{18B6209D-C673-4AFF-8AB2-97657DC2D8E6}" destId="{9B89527E-C5EC-45CF-AA07-8B0280760C07}" srcOrd="4" destOrd="0" presId="urn:microsoft.com/office/officeart/2005/8/layout/vList2"/>
    <dgm:cxn modelId="{02798D58-325A-4C8C-8600-9607213AC183}" type="presParOf" srcId="{18B6209D-C673-4AFF-8AB2-97657DC2D8E6}" destId="{4F9821D5-53BE-4728-8BD4-D0A9C01BD3A5}" srcOrd="5" destOrd="0" presId="urn:microsoft.com/office/officeart/2005/8/layout/vList2"/>
    <dgm:cxn modelId="{7A54EEA4-0B21-47A8-B12A-A558BECF1F1B}" type="presParOf" srcId="{18B6209D-C673-4AFF-8AB2-97657DC2D8E6}" destId="{D7F74AA0-AD05-4E98-B32B-9E468BE192A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E1B066-281E-44CB-8ADB-E4C81BC8F25A}">
      <dsp:nvSpPr>
        <dsp:cNvPr id="0" name=""/>
        <dsp:cNvSpPr/>
      </dsp:nvSpPr>
      <dsp:spPr>
        <a:xfrm>
          <a:off x="0" y="708514"/>
          <a:ext cx="8583406" cy="12689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Podjęcie aktywności zawodowej rodzącej obowiązek ubezpieczeń społecznych np. zawarcie  umowy o pracę, umowy zlecenia, rozpoczęcie działalności </a:t>
          </a:r>
          <a:endParaRPr lang="pl-PL" sz="2400" kern="1200" dirty="0"/>
        </a:p>
      </dsp:txBody>
      <dsp:txXfrm>
        <a:off x="61943" y="770457"/>
        <a:ext cx="8459520" cy="1145026"/>
      </dsp:txXfrm>
    </dsp:sp>
    <dsp:sp modelId="{9D57F9E0-2B3F-4164-B618-9BF93DDA01A6}">
      <dsp:nvSpPr>
        <dsp:cNvPr id="0" name=""/>
        <dsp:cNvSpPr/>
      </dsp:nvSpPr>
      <dsp:spPr>
        <a:xfrm>
          <a:off x="0" y="2975032"/>
          <a:ext cx="8583406" cy="11898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Wykonywanie pracy na terenie Polski</a:t>
          </a:r>
          <a:endParaRPr lang="pl-PL" sz="2700" kern="1200" dirty="0"/>
        </a:p>
      </dsp:txBody>
      <dsp:txXfrm>
        <a:off x="58085" y="3033117"/>
        <a:ext cx="8467236" cy="10736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8901C-0400-4463-845D-6A789E9C274B}">
      <dsp:nvSpPr>
        <dsp:cNvPr id="0" name=""/>
        <dsp:cNvSpPr/>
      </dsp:nvSpPr>
      <dsp:spPr>
        <a:xfrm>
          <a:off x="0" y="555290"/>
          <a:ext cx="8669867" cy="973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zgłaszania </a:t>
          </a:r>
          <a:r>
            <a:rPr lang="pl-PL" sz="2400" kern="1200" dirty="0" smtClean="0"/>
            <a:t>do ubezpieczeń</a:t>
          </a:r>
          <a:endParaRPr lang="pl-PL" sz="2400" kern="1200" dirty="0"/>
        </a:p>
      </dsp:txBody>
      <dsp:txXfrm>
        <a:off x="47519" y="602809"/>
        <a:ext cx="8574829" cy="878401"/>
      </dsp:txXfrm>
    </dsp:sp>
    <dsp:sp modelId="{1A7B9BD7-3006-4718-A567-A743791FF572}">
      <dsp:nvSpPr>
        <dsp:cNvPr id="0" name=""/>
        <dsp:cNvSpPr/>
      </dsp:nvSpPr>
      <dsp:spPr>
        <a:xfrm>
          <a:off x="0" y="1002817"/>
          <a:ext cx="8669867" cy="86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26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l-PL" sz="2000" kern="1200" dirty="0"/>
        </a:p>
      </dsp:txBody>
      <dsp:txXfrm>
        <a:off x="0" y="1002817"/>
        <a:ext cx="8669867" cy="861120"/>
      </dsp:txXfrm>
    </dsp:sp>
    <dsp:sp modelId="{6F11714B-CB37-442A-8474-3C128B862A5D}">
      <dsp:nvSpPr>
        <dsp:cNvPr id="0" name=""/>
        <dsp:cNvSpPr/>
      </dsp:nvSpPr>
      <dsp:spPr>
        <a:xfrm>
          <a:off x="0" y="4011679"/>
          <a:ext cx="8669867" cy="973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korygowania dokumentów</a:t>
          </a:r>
          <a:endParaRPr lang="pl-PL" sz="2400" kern="1200" dirty="0"/>
        </a:p>
      </dsp:txBody>
      <dsp:txXfrm>
        <a:off x="47519" y="4059198"/>
        <a:ext cx="8574829" cy="878401"/>
      </dsp:txXfrm>
    </dsp:sp>
    <dsp:sp modelId="{2C882435-4170-406D-9467-3262E4707521}">
      <dsp:nvSpPr>
        <dsp:cNvPr id="0" name=""/>
        <dsp:cNvSpPr/>
      </dsp:nvSpPr>
      <dsp:spPr>
        <a:xfrm>
          <a:off x="0" y="2815075"/>
          <a:ext cx="8669867" cy="86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26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l-PL" sz="2000" kern="1200" dirty="0"/>
        </a:p>
      </dsp:txBody>
      <dsp:txXfrm>
        <a:off x="0" y="2815075"/>
        <a:ext cx="8669867" cy="861120"/>
      </dsp:txXfrm>
    </dsp:sp>
    <dsp:sp modelId="{9B89527E-C5EC-45CF-AA07-8B0280760C07}">
      <dsp:nvSpPr>
        <dsp:cNvPr id="0" name=""/>
        <dsp:cNvSpPr/>
      </dsp:nvSpPr>
      <dsp:spPr>
        <a:xfrm>
          <a:off x="0" y="1707420"/>
          <a:ext cx="8669867" cy="973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rozliczania </a:t>
          </a:r>
          <a:r>
            <a:rPr lang="pl-PL" sz="2400" kern="1200" dirty="0" smtClean="0"/>
            <a:t>i opłacania składek</a:t>
          </a:r>
          <a:endParaRPr lang="pl-PL" sz="2400" kern="1200" dirty="0"/>
        </a:p>
      </dsp:txBody>
      <dsp:txXfrm>
        <a:off x="47519" y="1754939"/>
        <a:ext cx="8574829" cy="878401"/>
      </dsp:txXfrm>
    </dsp:sp>
    <dsp:sp modelId="{D7F74AA0-AD05-4E98-B32B-9E468BE192A5}">
      <dsp:nvSpPr>
        <dsp:cNvPr id="0" name=""/>
        <dsp:cNvSpPr/>
      </dsp:nvSpPr>
      <dsp:spPr>
        <a:xfrm>
          <a:off x="0" y="2859551"/>
          <a:ext cx="8669867" cy="973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wypełniania i przekazywania dokumentów ubezpieczeniowych</a:t>
          </a:r>
          <a:endParaRPr lang="pl-PL" sz="2400" kern="1200" dirty="0"/>
        </a:p>
      </dsp:txBody>
      <dsp:txXfrm>
        <a:off x="47519" y="2907070"/>
        <a:ext cx="8574829" cy="878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0.67626</cdr:x>
      <cdr:y>0.18798</cdr:y>
    </cdr:from>
    <cdr:to>
      <cdr:x>0.79857</cdr:x>
      <cdr:y>0.35124</cdr:y>
    </cdr:to>
    <cdr:sp macro="" textlink="">
      <cdr:nvSpPr>
        <cdr:cNvPr id="2" name="Prostokąt zaokrąglony 1"/>
        <cdr:cNvSpPr/>
      </cdr:nvSpPr>
      <cdr:spPr>
        <a:xfrm xmlns:a="http://schemas.openxmlformats.org/drawingml/2006/main">
          <a:off x="6768752" y="758035"/>
          <a:ext cx="1224215" cy="658336"/>
        </a:xfrm>
        <a:prstGeom xmlns:a="http://schemas.openxmlformats.org/drawingml/2006/main" prst="roundRect">
          <a:avLst/>
        </a:prstGeom>
        <a:blipFill xmlns:a="http://schemas.openxmlformats.org/drawingml/2006/main" rotWithShape="1">
          <a:blip xmlns:r="http://schemas.openxmlformats.org/officeDocument/2006/relationships" r:embed="rId1"/>
          <a:srcRect/>
          <a:tile tx="0" ty="0" sx="100000" sy="100000" flip="none" algn="tl"/>
        </a:blipFill>
        <a:ln xmlns:a="http://schemas.openxmlformats.org/drawingml/2006/main" w="12700" cap="flat">
          <a:noFill/>
          <a:miter lim="400000"/>
        </a:ln>
        <a:effectLst xmlns:a="http://schemas.openxmlformats.org/drawingml/2006/main">
          <a:outerShdw blurRad="38100" dist="25400" dir="5400000" rotWithShape="0">
            <a:srgbClr val="000000">
              <a:alpha val="50000"/>
            </a:srgbClr>
          </a:outerShdw>
        </a:effectLst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overflow" horzOverflow="overflow" vert="horz" wrap="square" lIns="50800" tIns="50800" rIns="50800" bIns="50800" numCol="1" spcCol="38100" rtlCol="0" anchor="ctr">
          <a:spAutoFit/>
        </a:bodyPr>
        <a:lstStyle xmlns:a="http://schemas.openxmlformats.org/drawingml/2006/main"/>
        <a:p xmlns:a="http://schemas.openxmlformats.org/drawingml/2006/main">
          <a:r>
            <a:rPr lang="pl-PL" sz="1600" dirty="0" smtClean="0">
              <a:solidFill>
                <a:schemeClr val="bg1"/>
              </a:solidFill>
            </a:rPr>
            <a:t>Ogółem 431 wniosków</a:t>
          </a:r>
          <a:endParaRPr lang="pl-PL" sz="1600" dirty="0">
            <a:solidFill>
              <a:schemeClr val="bg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1178C-28A7-4D31-BD52-F1491313C44E}" type="datetimeFigureOut">
              <a:rPr lang="pl-PL" smtClean="0"/>
              <a:t>2018-04-12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2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5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B21CF-8D73-4311-9B7F-12EA652CC1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3925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06357" y="4689516"/>
            <a:ext cx="4984962" cy="4442698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86026785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i podtytu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 userDrawn="1"/>
        </p:nvGrpSpPr>
        <p:grpSpPr>
          <a:xfrm>
            <a:off x="-12998" y="7678476"/>
            <a:ext cx="13017798" cy="2090536"/>
            <a:chOff x="-12998" y="7678476"/>
            <a:chExt cx="13017798" cy="2090536"/>
          </a:xfrm>
        </p:grpSpPr>
        <p:sp>
          <p:nvSpPr>
            <p:cNvPr id="19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6480000" y="6315869"/>
            <a:ext cx="5567016" cy="865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Nazwa jednostki lub komórki</a:t>
            </a:r>
          </a:p>
        </p:txBody>
      </p:sp>
      <p:pic>
        <p:nvPicPr>
          <p:cNvPr id="1026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47" y="8682125"/>
            <a:ext cx="2560325" cy="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ymbol zastępczy tekstu 2"/>
          <p:cNvSpPr>
            <a:spLocks noGrp="1"/>
          </p:cNvSpPr>
          <p:nvPr>
            <p:ph type="body" sz="quarter" idx="11" hasCustomPrompt="1"/>
          </p:nvPr>
        </p:nvSpPr>
        <p:spPr>
          <a:xfrm>
            <a:off x="6483944" y="4732784"/>
            <a:ext cx="5563072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 smtClean="0"/>
              <a:t>Podtytuł</a:t>
            </a:r>
          </a:p>
        </p:txBody>
      </p:sp>
      <p:sp>
        <p:nvSpPr>
          <p:cNvPr id="28" name="Shape 35"/>
          <p:cNvSpPr/>
          <p:nvPr userDrawn="1"/>
        </p:nvSpPr>
        <p:spPr>
          <a:xfrm>
            <a:off x="6495900" y="4393203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9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777600" y="844352"/>
            <a:ext cx="5148736" cy="5040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Miejsce i data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466184" y="789485"/>
            <a:ext cx="5580832" cy="295232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Tutaj proszę wpisać tytuł prezentacji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 grafika - krót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741760" y="77193"/>
            <a:ext cx="1836368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Hasło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777600" y="3652664"/>
            <a:ext cx="5508776" cy="4680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>
                <a:solidFill>
                  <a:schemeClr val="tx2"/>
                </a:solidFill>
                <a:latin typeface="+mn-lt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>
                <a:solidFill>
                  <a:schemeClr val="tx2"/>
                </a:solidFill>
                <a:latin typeface="+mn-lt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>
                <a:solidFill>
                  <a:schemeClr val="tx2"/>
                </a:solidFill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741760" y="2428528"/>
            <a:ext cx="11521280" cy="864096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400" b="0" baseline="0">
                <a:solidFill>
                  <a:schemeClr val="tx1"/>
                </a:solidFill>
                <a:latin typeface="+mn-lt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we wzorcu: menu Widok &gt; Wzorzec slajdów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741760" y="844352"/>
            <a:ext cx="11521280" cy="100811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800" b="0" baseline="0">
                <a:solidFill>
                  <a:schemeClr val="tx1"/>
                </a:solidFill>
                <a:latin typeface="+mj-lt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 smtClean="0"/>
              <a:t>Tytuł slajdu krótszy</a:t>
            </a:r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6789738" y="3652664"/>
            <a:ext cx="5473302" cy="4680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  <a:latin typeface="+mn-lt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  <a:latin typeface="+mn-lt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  <a:latin typeface="+mn-lt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</p:spTree>
    <p:extLst>
      <p:ext uri="{BB962C8B-B14F-4D97-AF65-F5344CB8AC3E}">
        <p14:creationId xmlns:p14="http://schemas.microsoft.com/office/powerpoint/2010/main" val="116358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dużą grafiką - dłuż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741760" y="77193"/>
            <a:ext cx="1836368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Hasło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6790432" y="5236840"/>
            <a:ext cx="5508776" cy="309634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>
                <a:solidFill>
                  <a:schemeClr val="tx2"/>
                </a:solidFill>
                <a:latin typeface="+mn-lt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>
                <a:solidFill>
                  <a:schemeClr val="tx2"/>
                </a:solidFill>
                <a:latin typeface="+mn-lt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>
                <a:solidFill>
                  <a:schemeClr val="tx2"/>
                </a:solidFill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6790432" y="3364632"/>
            <a:ext cx="5472608" cy="1656184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400" b="0" baseline="0">
                <a:solidFill>
                  <a:schemeClr val="tx1"/>
                </a:solidFill>
                <a:latin typeface="+mn-lt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we wzorcu: menu Widok &gt; Wzorzec slajdów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6790432" y="916359"/>
            <a:ext cx="5472608" cy="194421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000" b="0" baseline="0">
                <a:solidFill>
                  <a:schemeClr val="tx1"/>
                </a:solidFill>
                <a:latin typeface="+mj-lt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 smtClean="0"/>
              <a:t>Tytuł </a:t>
            </a:r>
            <a:br>
              <a:rPr lang="pl-PL" dirty="0" smtClean="0"/>
            </a:br>
            <a:r>
              <a:rPr lang="pl-PL" dirty="0" smtClean="0"/>
              <a:t>slajdu</a:t>
            </a:r>
          </a:p>
          <a:p>
            <a:pPr lvl="0"/>
            <a:r>
              <a:rPr lang="pl-PL" dirty="0" smtClean="0"/>
              <a:t>dłuższy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6816576" y="3004592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741760" y="916360"/>
            <a:ext cx="5473302" cy="74168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  <a:latin typeface="+mn-lt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  <a:latin typeface="+mn-lt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  <a:latin typeface="+mn-lt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</p:spTree>
    <p:extLst>
      <p:ext uri="{BB962C8B-B14F-4D97-AF65-F5344CB8AC3E}">
        <p14:creationId xmlns:p14="http://schemas.microsoft.com/office/powerpoint/2010/main" val="26001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dużą grafiką - krót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741760" y="77193"/>
            <a:ext cx="1836368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Hasło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6790432" y="4588768"/>
            <a:ext cx="5508776" cy="374441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>
                <a:solidFill>
                  <a:schemeClr val="tx2"/>
                </a:solidFill>
                <a:latin typeface="+mn-lt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>
                <a:solidFill>
                  <a:schemeClr val="tx2"/>
                </a:solidFill>
                <a:latin typeface="+mn-lt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>
                <a:solidFill>
                  <a:schemeClr val="tx2"/>
                </a:solidFill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6790432" y="2716560"/>
            <a:ext cx="5472608" cy="1656184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400" b="0" baseline="0">
                <a:solidFill>
                  <a:schemeClr val="tx1"/>
                </a:solidFill>
                <a:latin typeface="+mn-lt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we wzorcu: menu Widok &gt; Wzorzec slajdów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6790432" y="916359"/>
            <a:ext cx="5472608" cy="129614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000" b="0" baseline="0">
                <a:solidFill>
                  <a:schemeClr val="tx1"/>
                </a:solidFill>
                <a:latin typeface="+mj-lt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 smtClean="0"/>
              <a:t>Tytuł slajdu</a:t>
            </a:r>
            <a:br>
              <a:rPr lang="pl-PL" dirty="0" smtClean="0"/>
            </a:br>
            <a:r>
              <a:rPr lang="pl-PL" dirty="0" smtClean="0"/>
              <a:t>krótszy</a:t>
            </a:r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741760" y="916360"/>
            <a:ext cx="5473302" cy="74168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  <a:latin typeface="+mn-lt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  <a:latin typeface="+mn-lt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  <a:latin typeface="+mn-lt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</p:spTree>
    <p:extLst>
      <p:ext uri="{BB962C8B-B14F-4D97-AF65-F5344CB8AC3E}">
        <p14:creationId xmlns:p14="http://schemas.microsoft.com/office/powerpoint/2010/main" val="328534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sekcj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77600" y="6187802"/>
            <a:ext cx="11413432" cy="865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Dodatkowy tekst</a:t>
            </a:r>
          </a:p>
        </p:txBody>
      </p:sp>
      <p:grpSp>
        <p:nvGrpSpPr>
          <p:cNvPr id="2" name="Grupa 1"/>
          <p:cNvGrpSpPr/>
          <p:nvPr userDrawn="1"/>
        </p:nvGrpSpPr>
        <p:grpSpPr>
          <a:xfrm>
            <a:off x="-12998" y="7678476"/>
            <a:ext cx="13017798" cy="2090536"/>
            <a:chOff x="-12998" y="7678476"/>
            <a:chExt cx="13017798" cy="2090536"/>
          </a:xfrm>
        </p:grpSpPr>
        <p:sp>
          <p:nvSpPr>
            <p:cNvPr id="19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pic>
          <p:nvPicPr>
            <p:cNvPr id="1026" name="Picture 2" descr="D:\Moje obrazy\logo zus\logoZUSnoweRozwiniecie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0747" y="8682125"/>
              <a:ext cx="2560325" cy="575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Symbol zastępczy tekstu 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77600" y="4565526"/>
            <a:ext cx="11413432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25" name="Symbol zastępczy tekstu 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77600" y="1189534"/>
            <a:ext cx="11413432" cy="201622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6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Tu proszę wpisać tytuł sekcji tytuł sekcji</a:t>
            </a:r>
          </a:p>
        </p:txBody>
      </p:sp>
      <p:sp>
        <p:nvSpPr>
          <p:cNvPr id="28" name="Shape 35"/>
          <p:cNvSpPr/>
          <p:nvPr userDrawn="1"/>
        </p:nvSpPr>
        <p:spPr>
          <a:xfrm>
            <a:off x="885776" y="3796481"/>
            <a:ext cx="1270000" cy="212031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14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784" y="8693224"/>
            <a:ext cx="8208912" cy="43259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 smtClean="0"/>
              <a:t>Nazwa jednostki lub komórki</a:t>
            </a:r>
          </a:p>
        </p:txBody>
      </p:sp>
    </p:spTree>
    <p:extLst>
      <p:ext uri="{BB962C8B-B14F-4D97-AF65-F5344CB8AC3E}">
        <p14:creationId xmlns:p14="http://schemas.microsoft.com/office/powerpoint/2010/main" val="245387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33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podtytuł z grafiką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85130" y="8756094"/>
            <a:ext cx="5610770" cy="42456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Nazwa jednostki lub komórki</a:t>
            </a:r>
          </a:p>
        </p:txBody>
      </p:sp>
      <p:pic>
        <p:nvPicPr>
          <p:cNvPr id="1026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47" y="8682125"/>
            <a:ext cx="2560325" cy="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a 3"/>
          <p:cNvGrpSpPr/>
          <p:nvPr userDrawn="1"/>
        </p:nvGrpSpPr>
        <p:grpSpPr>
          <a:xfrm>
            <a:off x="-12998" y="0"/>
            <a:ext cx="13017798" cy="9769012"/>
            <a:chOff x="-12998" y="0"/>
            <a:chExt cx="13017798" cy="9769012"/>
          </a:xfrm>
        </p:grpSpPr>
        <p:sp>
          <p:nvSpPr>
            <p:cNvPr id="19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0" name="Prostokąt 19"/>
            <p:cNvSpPr/>
            <p:nvPr userDrawn="1"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" name="Prostokąt 5"/>
            <p:cNvSpPr/>
            <p:nvPr userDrawn="1"/>
          </p:nvSpPr>
          <p:spPr>
            <a:xfrm>
              <a:off x="6495900" y="0"/>
              <a:ext cx="6508899" cy="767847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4" name="Symbol zastępczy tekstu 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042248" y="6191994"/>
            <a:ext cx="5329238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Podtytuł</a:t>
            </a:r>
          </a:p>
        </p:txBody>
      </p:sp>
      <p:sp>
        <p:nvSpPr>
          <p:cNvPr id="28" name="Shape 35"/>
          <p:cNvSpPr/>
          <p:nvPr userDrawn="1"/>
        </p:nvSpPr>
        <p:spPr>
          <a:xfrm>
            <a:off x="7222480" y="5672881"/>
            <a:ext cx="1270000" cy="212031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9" name="Symbol zastępczy tekstu 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042248" y="1132385"/>
            <a:ext cx="5329238" cy="5040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Miejsce i data</a:t>
            </a:r>
          </a:p>
        </p:txBody>
      </p:sp>
      <p:sp>
        <p:nvSpPr>
          <p:cNvPr id="2" name="Tytuł 1"/>
          <p:cNvSpPr>
            <a:spLocks noGrp="1"/>
          </p:cNvSpPr>
          <p:nvPr userDrawn="1">
            <p:ph type="title" hasCustomPrompt="1"/>
          </p:nvPr>
        </p:nvSpPr>
        <p:spPr>
          <a:xfrm>
            <a:off x="7042248" y="2390428"/>
            <a:ext cx="5364808" cy="295232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Tutaj wpisać tytuł prezentacji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901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apez 3"/>
          <p:cNvSpPr/>
          <p:nvPr/>
        </p:nvSpPr>
        <p:spPr>
          <a:xfrm>
            <a:off x="-12998" y="7678476"/>
            <a:ext cx="13017797" cy="2090536"/>
          </a:xfrm>
          <a:custGeom>
            <a:avLst/>
            <a:gdLst>
              <a:gd name="connsiteX0" fmla="*/ 0 w 12651729"/>
              <a:gd name="connsiteY0" fmla="*/ 1132384 h 1132384"/>
              <a:gd name="connsiteX1" fmla="*/ 448503 w 12651729"/>
              <a:gd name="connsiteY1" fmla="*/ 0 h 1132384"/>
              <a:gd name="connsiteX2" fmla="*/ 12203226 w 12651729"/>
              <a:gd name="connsiteY2" fmla="*/ 0 h 1132384"/>
              <a:gd name="connsiteX3" fmla="*/ 12651729 w 12651729"/>
              <a:gd name="connsiteY3" fmla="*/ 1132384 h 1132384"/>
              <a:gd name="connsiteX4" fmla="*/ 0 w 12651729"/>
              <a:gd name="connsiteY4" fmla="*/ 1132384 h 1132384"/>
              <a:gd name="connsiteX0" fmla="*/ 0 w 12651729"/>
              <a:gd name="connsiteY0" fmla="*/ 1160959 h 1160959"/>
              <a:gd name="connsiteX1" fmla="*/ 448503 w 12651729"/>
              <a:gd name="connsiteY1" fmla="*/ 28575 h 1160959"/>
              <a:gd name="connsiteX2" fmla="*/ 12622326 w 12651729"/>
              <a:gd name="connsiteY2" fmla="*/ 0 h 1160959"/>
              <a:gd name="connsiteX3" fmla="*/ 12651729 w 12651729"/>
              <a:gd name="connsiteY3" fmla="*/ 1160959 h 1160959"/>
              <a:gd name="connsiteX4" fmla="*/ 0 w 12651729"/>
              <a:gd name="connsiteY4" fmla="*/ 1160959 h 1160959"/>
              <a:gd name="connsiteX0" fmla="*/ 0 w 12654076"/>
              <a:gd name="connsiteY0" fmla="*/ 1167309 h 1167309"/>
              <a:gd name="connsiteX1" fmla="*/ 448503 w 12654076"/>
              <a:gd name="connsiteY1" fmla="*/ 34925 h 1167309"/>
              <a:gd name="connsiteX2" fmla="*/ 12654076 w 12654076"/>
              <a:gd name="connsiteY2" fmla="*/ 0 h 1167309"/>
              <a:gd name="connsiteX3" fmla="*/ 12651729 w 12654076"/>
              <a:gd name="connsiteY3" fmla="*/ 1167309 h 1167309"/>
              <a:gd name="connsiteX4" fmla="*/ 0 w 12654076"/>
              <a:gd name="connsiteY4" fmla="*/ 1167309 h 1167309"/>
              <a:gd name="connsiteX0" fmla="*/ 0 w 12660426"/>
              <a:gd name="connsiteY0" fmla="*/ 1148259 h 1148259"/>
              <a:gd name="connsiteX1" fmla="*/ 448503 w 12660426"/>
              <a:gd name="connsiteY1" fmla="*/ 15875 h 1148259"/>
              <a:gd name="connsiteX2" fmla="*/ 12660426 w 12660426"/>
              <a:gd name="connsiteY2" fmla="*/ 0 h 1148259"/>
              <a:gd name="connsiteX3" fmla="*/ 12651729 w 12660426"/>
              <a:gd name="connsiteY3" fmla="*/ 1148259 h 1148259"/>
              <a:gd name="connsiteX4" fmla="*/ 0 w 12660426"/>
              <a:gd name="connsiteY4" fmla="*/ 1148259 h 1148259"/>
              <a:gd name="connsiteX0" fmla="*/ 0 w 12670336"/>
              <a:gd name="connsiteY0" fmla="*/ 1148259 h 1148259"/>
              <a:gd name="connsiteX1" fmla="*/ 448503 w 12670336"/>
              <a:gd name="connsiteY1" fmla="*/ 15875 h 1148259"/>
              <a:gd name="connsiteX2" fmla="*/ 12660426 w 12670336"/>
              <a:gd name="connsiteY2" fmla="*/ 0 h 1148259"/>
              <a:gd name="connsiteX3" fmla="*/ 12670298 w 12670336"/>
              <a:gd name="connsiteY3" fmla="*/ 1148259 h 1148259"/>
              <a:gd name="connsiteX4" fmla="*/ 0 w 12670336"/>
              <a:gd name="connsiteY4" fmla="*/ 1148259 h 1148259"/>
              <a:gd name="connsiteX0" fmla="*/ 0 w 12672031"/>
              <a:gd name="connsiteY0" fmla="*/ 1143497 h 1143497"/>
              <a:gd name="connsiteX1" fmla="*/ 448503 w 12672031"/>
              <a:gd name="connsiteY1" fmla="*/ 11113 h 1143497"/>
              <a:gd name="connsiteX2" fmla="*/ 12672031 w 12672031"/>
              <a:gd name="connsiteY2" fmla="*/ 0 h 1143497"/>
              <a:gd name="connsiteX3" fmla="*/ 12670298 w 12672031"/>
              <a:gd name="connsiteY3" fmla="*/ 1143497 h 1143497"/>
              <a:gd name="connsiteX4" fmla="*/ 0 w 12672031"/>
              <a:gd name="connsiteY4" fmla="*/ 1143497 h 1143497"/>
              <a:gd name="connsiteX0" fmla="*/ 0 w 12670360"/>
              <a:gd name="connsiteY0" fmla="*/ 1143497 h 1143497"/>
              <a:gd name="connsiteX1" fmla="*/ 448503 w 12670360"/>
              <a:gd name="connsiteY1" fmla="*/ 11113 h 1143497"/>
              <a:gd name="connsiteX2" fmla="*/ 12665068 w 12670360"/>
              <a:gd name="connsiteY2" fmla="*/ 0 h 1143497"/>
              <a:gd name="connsiteX3" fmla="*/ 12670298 w 12670360"/>
              <a:gd name="connsiteY3" fmla="*/ 1143497 h 1143497"/>
              <a:gd name="connsiteX4" fmla="*/ 0 w 12670360"/>
              <a:gd name="connsiteY4" fmla="*/ 1143497 h 1143497"/>
              <a:gd name="connsiteX0" fmla="*/ 0 w 12672030"/>
              <a:gd name="connsiteY0" fmla="*/ 1145878 h 1145878"/>
              <a:gd name="connsiteX1" fmla="*/ 448503 w 12672030"/>
              <a:gd name="connsiteY1" fmla="*/ 13494 h 1145878"/>
              <a:gd name="connsiteX2" fmla="*/ 12672030 w 12672030"/>
              <a:gd name="connsiteY2" fmla="*/ 0 h 1145878"/>
              <a:gd name="connsiteX3" fmla="*/ 12670298 w 12672030"/>
              <a:gd name="connsiteY3" fmla="*/ 1145878 h 1145878"/>
              <a:gd name="connsiteX4" fmla="*/ 0 w 12672030"/>
              <a:gd name="connsiteY4" fmla="*/ 1145878 h 1145878"/>
              <a:gd name="connsiteX0" fmla="*/ 0 w 12670360"/>
              <a:gd name="connsiteY0" fmla="*/ 1145878 h 1145878"/>
              <a:gd name="connsiteX1" fmla="*/ 448503 w 12670360"/>
              <a:gd name="connsiteY1" fmla="*/ 13494 h 1145878"/>
              <a:gd name="connsiteX2" fmla="*/ 12665067 w 12670360"/>
              <a:gd name="connsiteY2" fmla="*/ 0 h 1145878"/>
              <a:gd name="connsiteX3" fmla="*/ 12670298 w 12670360"/>
              <a:gd name="connsiteY3" fmla="*/ 1145878 h 1145878"/>
              <a:gd name="connsiteX4" fmla="*/ 0 w 12670360"/>
              <a:gd name="connsiteY4" fmla="*/ 1145878 h 1145878"/>
              <a:gd name="connsiteX0" fmla="*/ 0 w 12674351"/>
              <a:gd name="connsiteY0" fmla="*/ 1145878 h 1145878"/>
              <a:gd name="connsiteX1" fmla="*/ 448503 w 12674351"/>
              <a:gd name="connsiteY1" fmla="*/ 13494 h 1145878"/>
              <a:gd name="connsiteX2" fmla="*/ 12674351 w 12674351"/>
              <a:gd name="connsiteY2" fmla="*/ 0 h 1145878"/>
              <a:gd name="connsiteX3" fmla="*/ 12670298 w 12674351"/>
              <a:gd name="connsiteY3" fmla="*/ 1145878 h 1145878"/>
              <a:gd name="connsiteX4" fmla="*/ 0 w 12674351"/>
              <a:gd name="connsiteY4" fmla="*/ 1145878 h 1145878"/>
              <a:gd name="connsiteX0" fmla="*/ 0 w 12670390"/>
              <a:gd name="connsiteY0" fmla="*/ 1145878 h 1145878"/>
              <a:gd name="connsiteX1" fmla="*/ 448503 w 12670390"/>
              <a:gd name="connsiteY1" fmla="*/ 13494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70390"/>
              <a:gd name="connsiteY0" fmla="*/ 1145878 h 1145878"/>
              <a:gd name="connsiteX1" fmla="*/ 436898 w 12670390"/>
              <a:gd name="connsiteY1" fmla="*/ 1588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81995"/>
              <a:gd name="connsiteY0" fmla="*/ 1148260 h 1148260"/>
              <a:gd name="connsiteX1" fmla="*/ 448503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3153589"/>
              <a:gd name="connsiteY0" fmla="*/ 1143022 h 1145878"/>
              <a:gd name="connsiteX1" fmla="*/ 920097 w 13153589"/>
              <a:gd name="connsiteY1" fmla="*/ 1588 h 1145878"/>
              <a:gd name="connsiteX2" fmla="*/ 13150586 w 13153589"/>
              <a:gd name="connsiteY2" fmla="*/ 0 h 1145878"/>
              <a:gd name="connsiteX3" fmla="*/ 13153497 w 13153589"/>
              <a:gd name="connsiteY3" fmla="*/ 1145878 h 1145878"/>
              <a:gd name="connsiteX4" fmla="*/ 0 w 13153589"/>
              <a:gd name="connsiteY4" fmla="*/ 1143022 h 1145878"/>
              <a:gd name="connsiteX0" fmla="*/ 0 w 13153589"/>
              <a:gd name="connsiteY0" fmla="*/ 1146671 h 1149527"/>
              <a:gd name="connsiteX1" fmla="*/ 833477 w 13153589"/>
              <a:gd name="connsiteY1" fmla="*/ 0 h 1149527"/>
              <a:gd name="connsiteX2" fmla="*/ 13150586 w 13153589"/>
              <a:gd name="connsiteY2" fmla="*/ 3649 h 1149527"/>
              <a:gd name="connsiteX3" fmla="*/ 13153497 w 13153589"/>
              <a:gd name="connsiteY3" fmla="*/ 1149527 h 1149527"/>
              <a:gd name="connsiteX4" fmla="*/ 0 w 13153589"/>
              <a:gd name="connsiteY4" fmla="*/ 1146671 h 11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3589" h="1149527">
                <a:moveTo>
                  <a:pt x="0" y="1146671"/>
                </a:moveTo>
                <a:lnTo>
                  <a:pt x="833477" y="0"/>
                </a:lnTo>
                <a:lnTo>
                  <a:pt x="13150586" y="3649"/>
                </a:lnTo>
                <a:cubicBezTo>
                  <a:pt x="13149804" y="392752"/>
                  <a:pt x="13154279" y="760424"/>
                  <a:pt x="13153497" y="1149527"/>
                </a:cubicBezTo>
                <a:lnTo>
                  <a:pt x="0" y="1146671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0" y="8178527"/>
            <a:ext cx="13004800" cy="1590485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Trójkąt prostokątny 14"/>
          <p:cNvSpPr/>
          <p:nvPr/>
        </p:nvSpPr>
        <p:spPr>
          <a:xfrm flipV="1">
            <a:off x="-2756" y="8171381"/>
            <a:ext cx="621929" cy="1596952"/>
          </a:xfrm>
          <a:custGeom>
            <a:avLst/>
            <a:gdLst>
              <a:gd name="connsiteX0" fmla="*/ 0 w 525736"/>
              <a:gd name="connsiteY0" fmla="*/ 792088 h 792088"/>
              <a:gd name="connsiteX1" fmla="*/ 0 w 525736"/>
              <a:gd name="connsiteY1" fmla="*/ 0 h 792088"/>
              <a:gd name="connsiteX2" fmla="*/ 525736 w 525736"/>
              <a:gd name="connsiteY2" fmla="*/ 792088 h 792088"/>
              <a:gd name="connsiteX3" fmla="*/ 0 w 525736"/>
              <a:gd name="connsiteY3" fmla="*/ 792088 h 792088"/>
              <a:gd name="connsiteX0" fmla="*/ 0 w 313804"/>
              <a:gd name="connsiteY0" fmla="*/ 792088 h 792088"/>
              <a:gd name="connsiteX1" fmla="*/ 0 w 313804"/>
              <a:gd name="connsiteY1" fmla="*/ 0 h 792088"/>
              <a:gd name="connsiteX2" fmla="*/ 313804 w 313804"/>
              <a:gd name="connsiteY2" fmla="*/ 792088 h 792088"/>
              <a:gd name="connsiteX3" fmla="*/ 0 w 313804"/>
              <a:gd name="connsiteY3" fmla="*/ 792088 h 792088"/>
              <a:gd name="connsiteX0" fmla="*/ 0 w 318566"/>
              <a:gd name="connsiteY0" fmla="*/ 792088 h 792088"/>
              <a:gd name="connsiteX1" fmla="*/ 0 w 318566"/>
              <a:gd name="connsiteY1" fmla="*/ 0 h 792088"/>
              <a:gd name="connsiteX2" fmla="*/ 318566 w 318566"/>
              <a:gd name="connsiteY2" fmla="*/ 789707 h 792088"/>
              <a:gd name="connsiteX3" fmla="*/ 0 w 318566"/>
              <a:gd name="connsiteY3" fmla="*/ 792088 h 792088"/>
              <a:gd name="connsiteX0" fmla="*/ 0 w 318566"/>
              <a:gd name="connsiteY0" fmla="*/ 787325 h 789707"/>
              <a:gd name="connsiteX1" fmla="*/ 0 w 318566"/>
              <a:gd name="connsiteY1" fmla="*/ 0 h 789707"/>
              <a:gd name="connsiteX2" fmla="*/ 318566 w 318566"/>
              <a:gd name="connsiteY2" fmla="*/ 789707 h 789707"/>
              <a:gd name="connsiteX3" fmla="*/ 0 w 318566"/>
              <a:gd name="connsiteY3" fmla="*/ 787325 h 789707"/>
              <a:gd name="connsiteX0" fmla="*/ 0 w 604316"/>
              <a:gd name="connsiteY0" fmla="*/ 787325 h 1599332"/>
              <a:gd name="connsiteX1" fmla="*/ 0 w 604316"/>
              <a:gd name="connsiteY1" fmla="*/ 0 h 1599332"/>
              <a:gd name="connsiteX2" fmla="*/ 604316 w 604316"/>
              <a:gd name="connsiteY2" fmla="*/ 1599332 h 1599332"/>
              <a:gd name="connsiteX3" fmla="*/ 0 w 604316"/>
              <a:gd name="connsiteY3" fmla="*/ 787325 h 1599332"/>
              <a:gd name="connsiteX0" fmla="*/ 0 w 604316"/>
              <a:gd name="connsiteY0" fmla="*/ 1596950 h 1599332"/>
              <a:gd name="connsiteX1" fmla="*/ 0 w 604316"/>
              <a:gd name="connsiteY1" fmla="*/ 0 h 1599332"/>
              <a:gd name="connsiteX2" fmla="*/ 604316 w 604316"/>
              <a:gd name="connsiteY2" fmla="*/ 1599332 h 1599332"/>
              <a:gd name="connsiteX3" fmla="*/ 0 w 604316"/>
              <a:gd name="connsiteY3" fmla="*/ 1596950 h 1599332"/>
              <a:gd name="connsiteX0" fmla="*/ 0 w 613841"/>
              <a:gd name="connsiteY0" fmla="*/ 1596950 h 1596950"/>
              <a:gd name="connsiteX1" fmla="*/ 0 w 613841"/>
              <a:gd name="connsiteY1" fmla="*/ 0 h 1596950"/>
              <a:gd name="connsiteX2" fmla="*/ 613841 w 613841"/>
              <a:gd name="connsiteY2" fmla="*/ 1594570 h 1596950"/>
              <a:gd name="connsiteX3" fmla="*/ 0 w 613841"/>
              <a:gd name="connsiteY3" fmla="*/ 1596950 h 1596950"/>
              <a:gd name="connsiteX0" fmla="*/ 0 w 613841"/>
              <a:gd name="connsiteY0" fmla="*/ 1589806 h 1594570"/>
              <a:gd name="connsiteX1" fmla="*/ 0 w 613841"/>
              <a:gd name="connsiteY1" fmla="*/ 0 h 1594570"/>
              <a:gd name="connsiteX2" fmla="*/ 613841 w 613841"/>
              <a:gd name="connsiteY2" fmla="*/ 1594570 h 1594570"/>
              <a:gd name="connsiteX3" fmla="*/ 0 w 613841"/>
              <a:gd name="connsiteY3" fmla="*/ 1589806 h 1594570"/>
              <a:gd name="connsiteX0" fmla="*/ 0 w 611460"/>
              <a:gd name="connsiteY0" fmla="*/ 1589806 h 1589806"/>
              <a:gd name="connsiteX1" fmla="*/ 0 w 611460"/>
              <a:gd name="connsiteY1" fmla="*/ 0 h 1589806"/>
              <a:gd name="connsiteX2" fmla="*/ 611460 w 611460"/>
              <a:gd name="connsiteY2" fmla="*/ 1585045 h 1589806"/>
              <a:gd name="connsiteX3" fmla="*/ 0 w 611460"/>
              <a:gd name="connsiteY3" fmla="*/ 1589806 h 1589806"/>
              <a:gd name="connsiteX0" fmla="*/ 0 w 613841"/>
              <a:gd name="connsiteY0" fmla="*/ 1589806 h 1589806"/>
              <a:gd name="connsiteX1" fmla="*/ 0 w 613841"/>
              <a:gd name="connsiteY1" fmla="*/ 0 h 1589806"/>
              <a:gd name="connsiteX2" fmla="*/ 613841 w 613841"/>
              <a:gd name="connsiteY2" fmla="*/ 1587426 h 1589806"/>
              <a:gd name="connsiteX3" fmla="*/ 0 w 613841"/>
              <a:gd name="connsiteY3" fmla="*/ 1589806 h 1589806"/>
              <a:gd name="connsiteX0" fmla="*/ 0 w 613841"/>
              <a:gd name="connsiteY0" fmla="*/ 1589806 h 1594570"/>
              <a:gd name="connsiteX1" fmla="*/ 0 w 613841"/>
              <a:gd name="connsiteY1" fmla="*/ 0 h 1594570"/>
              <a:gd name="connsiteX2" fmla="*/ 613841 w 613841"/>
              <a:gd name="connsiteY2" fmla="*/ 1594570 h 1594570"/>
              <a:gd name="connsiteX3" fmla="*/ 0 w 613841"/>
              <a:gd name="connsiteY3" fmla="*/ 1589806 h 1594570"/>
              <a:gd name="connsiteX0" fmla="*/ 2381 w 613841"/>
              <a:gd name="connsiteY0" fmla="*/ 1596950 h 1596950"/>
              <a:gd name="connsiteX1" fmla="*/ 0 w 613841"/>
              <a:gd name="connsiteY1" fmla="*/ 0 h 1596950"/>
              <a:gd name="connsiteX2" fmla="*/ 613841 w 613841"/>
              <a:gd name="connsiteY2" fmla="*/ 1594570 h 1596950"/>
              <a:gd name="connsiteX3" fmla="*/ 2381 w 613841"/>
              <a:gd name="connsiteY3" fmla="*/ 1596950 h 1596950"/>
              <a:gd name="connsiteX0" fmla="*/ 105 w 616327"/>
              <a:gd name="connsiteY0" fmla="*/ 1596950 h 1596950"/>
              <a:gd name="connsiteX1" fmla="*/ 2486 w 616327"/>
              <a:gd name="connsiteY1" fmla="*/ 0 h 1596950"/>
              <a:gd name="connsiteX2" fmla="*/ 616327 w 616327"/>
              <a:gd name="connsiteY2" fmla="*/ 1594570 h 1596950"/>
              <a:gd name="connsiteX3" fmla="*/ 105 w 616327"/>
              <a:gd name="connsiteY3" fmla="*/ 1596950 h 1596950"/>
              <a:gd name="connsiteX0" fmla="*/ 105 w 609303"/>
              <a:gd name="connsiteY0" fmla="*/ 1596950 h 1596952"/>
              <a:gd name="connsiteX1" fmla="*/ 2486 w 609303"/>
              <a:gd name="connsiteY1" fmla="*/ 0 h 1596952"/>
              <a:gd name="connsiteX2" fmla="*/ 609303 w 609303"/>
              <a:gd name="connsiteY2" fmla="*/ 1596952 h 1596952"/>
              <a:gd name="connsiteX3" fmla="*/ 105 w 609303"/>
              <a:gd name="connsiteY3" fmla="*/ 1596950 h 1596952"/>
              <a:gd name="connsiteX0" fmla="*/ 2302 w 611500"/>
              <a:gd name="connsiteY0" fmla="*/ 1596950 h 1596952"/>
              <a:gd name="connsiteX1" fmla="*/ 0 w 611500"/>
              <a:gd name="connsiteY1" fmla="*/ 0 h 1596952"/>
              <a:gd name="connsiteX2" fmla="*/ 611500 w 611500"/>
              <a:gd name="connsiteY2" fmla="*/ 1596952 h 1596952"/>
              <a:gd name="connsiteX3" fmla="*/ 2302 w 611500"/>
              <a:gd name="connsiteY3" fmla="*/ 1596950 h 159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500" h="1596952">
                <a:moveTo>
                  <a:pt x="2302" y="1596950"/>
                </a:moveTo>
                <a:cubicBezTo>
                  <a:pt x="1508" y="1064633"/>
                  <a:pt x="794" y="532317"/>
                  <a:pt x="0" y="0"/>
                </a:cubicBezTo>
                <a:lnTo>
                  <a:pt x="611500" y="1596952"/>
                </a:lnTo>
                <a:lnTo>
                  <a:pt x="2302" y="159695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pole tekstowe 3"/>
          <p:cNvSpPr txBox="1"/>
          <p:nvPr userDrawn="1"/>
        </p:nvSpPr>
        <p:spPr>
          <a:xfrm>
            <a:off x="957784" y="3463739"/>
            <a:ext cx="10945216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6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Lato Black" panose="020F0A02020204030203" pitchFamily="34" charset="-18"/>
                <a:ea typeface="+mn-ea"/>
                <a:cs typeface="+mn-cs"/>
                <a:sym typeface="Helvetica Light"/>
              </a:rPr>
              <a:t>Dziękuję za uwagę</a:t>
            </a:r>
            <a:endParaRPr kumimoji="0" lang="pl-PL" sz="6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Lato Black" panose="020F0A02020204030203" pitchFamily="34" charset="-18"/>
              <a:ea typeface="+mn-ea"/>
              <a:cs typeface="+mn-cs"/>
              <a:sym typeface="Helvetica Light"/>
            </a:endParaRPr>
          </a:p>
        </p:txBody>
      </p:sp>
      <p:pic>
        <p:nvPicPr>
          <p:cNvPr id="1026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47" y="8682125"/>
            <a:ext cx="2560325" cy="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8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4" r:id="rId3"/>
    <p:sldLayoutId id="2147483656" r:id="rId4"/>
    <p:sldLayoutId id="2147483652" r:id="rId5"/>
    <p:sldLayoutId id="2147483651" r:id="rId6"/>
    <p:sldLayoutId id="2147483653" r:id="rId7"/>
    <p:sldLayoutId id="2147483655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584200" eaLnBrk="1" hangingPunct="1">
        <a:defRPr sz="6000">
          <a:latin typeface="Lato Bold" panose="020F0802020204030203" charset="-18"/>
          <a:ea typeface="+mn-ea"/>
          <a:cs typeface="+mn-cs"/>
          <a:sym typeface="Helvetica Light"/>
        </a:defRPr>
      </a:lvl1pPr>
      <a:lvl2pPr indent="2286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1pPr>
      <a:lvl2pPr marL="8890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2pPr>
      <a:lvl3pPr marL="1333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3pPr>
      <a:lvl4pPr marL="17780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4pPr>
      <a:lvl5pPr marL="2222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5pPr>
      <a:lvl6pPr marL="26670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5422280" y="4765231"/>
            <a:ext cx="5112568" cy="1512168"/>
          </a:xfrm>
        </p:spPr>
        <p:txBody>
          <a:bodyPr>
            <a:normAutofit lnSpcReduction="10000"/>
          </a:bodyPr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Oddział ZUS w Siedlcach</a:t>
            </a:r>
          </a:p>
          <a:p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Łosice, 13.04.2018 r.</a:t>
            </a:r>
          </a:p>
          <a:p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b="1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5350272" y="1204392"/>
            <a:ext cx="7020992" cy="2520280"/>
          </a:xfrm>
        </p:spPr>
        <p:txBody>
          <a:bodyPr/>
          <a:lstStyle/>
          <a:p>
            <a:r>
              <a:rPr lang="pl-PL" sz="4200" b="1" dirty="0" smtClean="0">
                <a:latin typeface="+mn-lt"/>
                <a:cs typeface="Times New Roman" panose="02020603050405020304" pitchFamily="18" charset="0"/>
              </a:rPr>
              <a:t>Ubezpieczenia społeczne cudzoziemców</a:t>
            </a:r>
            <a:r>
              <a:rPr lang="pl-PL" sz="3600" dirty="0" smtClean="0">
                <a:latin typeface="+mn-lt"/>
              </a:rPr>
              <a:t/>
            </a:r>
            <a:br>
              <a:rPr lang="pl-PL" sz="3600" dirty="0" smtClean="0">
                <a:latin typeface="+mn-lt"/>
              </a:rPr>
            </a:br>
            <a:r>
              <a:rPr lang="pl-PL" sz="36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3600" dirty="0" smtClean="0"/>
              <a:t/>
            </a:r>
            <a:br>
              <a:rPr lang="pl-PL" sz="3600" dirty="0" smtClean="0"/>
            </a:br>
            <a:endParaRPr lang="pl-PL" sz="3600" dirty="0"/>
          </a:p>
        </p:txBody>
      </p:sp>
      <p:pic>
        <p:nvPicPr>
          <p:cNvPr id="6" name="Obraz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822880" y="6244952"/>
            <a:ext cx="1728192" cy="1137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570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14"/>
          </p:nvPr>
        </p:nvSpPr>
        <p:spPr>
          <a:xfrm>
            <a:off x="2757984" y="0"/>
            <a:ext cx="8784976" cy="1060376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pl-PL" sz="26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Ubezpieczenia społeczne cudzoziemców</a:t>
            </a:r>
          </a:p>
          <a:p>
            <a:pPr algn="l">
              <a:lnSpc>
                <a:spcPct val="150000"/>
              </a:lnSpc>
            </a:pPr>
            <a:endParaRPr lang="pl-PL" sz="2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42"/>
          <p:cNvSpPr/>
          <p:nvPr/>
        </p:nvSpPr>
        <p:spPr>
          <a:xfrm>
            <a:off x="496258" y="2080053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7" name="Shape 38"/>
          <p:cNvSpPr txBox="1">
            <a:spLocks/>
          </p:cNvSpPr>
          <p:nvPr/>
        </p:nvSpPr>
        <p:spPr>
          <a:xfrm>
            <a:off x="465093" y="1170232"/>
            <a:ext cx="11665296" cy="702097"/>
          </a:xfrm>
          <a:prstGeom prst="rect">
            <a:avLst/>
          </a:prstGeom>
        </p:spPr>
        <p:txBody>
          <a:bodyPr anchor="t">
            <a:normAutofit fontScale="25000" lnSpcReduction="20000"/>
          </a:bodyPr>
          <a:lstStyle>
            <a:lvl1pPr algn="l" defTabSz="584200" eaLnBrk="1" hangingPunct="1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  <a:lvl2pPr indent="2286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342900" indent="-342900" algn="ctr" defTabSz="9144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l-PL" sz="7000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 defTabSz="9144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l-PL" sz="9600" b="1" dirty="0">
                <a:solidFill>
                  <a:schemeClr val="tx2"/>
                </a:solidFill>
                <a:latin typeface="+mn-lt"/>
              </a:rPr>
              <a:t>Liczba </a:t>
            </a:r>
            <a:r>
              <a:rPr lang="pl-PL" sz="9600" b="1" dirty="0" smtClean="0">
                <a:solidFill>
                  <a:schemeClr val="tx2"/>
                </a:solidFill>
                <a:latin typeface="+mn-lt"/>
              </a:rPr>
              <a:t>ubezpieczonych cudzoziemców - </a:t>
            </a:r>
            <a:r>
              <a:rPr lang="pl-PL" sz="9600" b="1" dirty="0">
                <a:solidFill>
                  <a:schemeClr val="tx2"/>
                </a:solidFill>
                <a:latin typeface="+mn-lt"/>
              </a:rPr>
              <a:t>stan na </a:t>
            </a:r>
            <a:r>
              <a:rPr lang="pl-PL" sz="9600" b="1" dirty="0" smtClean="0">
                <a:solidFill>
                  <a:schemeClr val="tx2"/>
                </a:solidFill>
                <a:latin typeface="+mn-lt"/>
              </a:rPr>
              <a:t>30.06.2017 r. oraz 31.12.2017 </a:t>
            </a:r>
            <a:r>
              <a:rPr lang="pl-PL" sz="9600" b="1" dirty="0">
                <a:solidFill>
                  <a:schemeClr val="tx2"/>
                </a:solidFill>
                <a:latin typeface="+mn-lt"/>
              </a:rPr>
              <a:t>r.</a:t>
            </a:r>
          </a:p>
          <a:p>
            <a:pPr marL="342900" indent="-342900" defTabSz="9144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l-PL" sz="8000" dirty="0" smtClean="0">
                <a:latin typeface="Calibri" panose="020F0502020204030204" pitchFamily="34" charset="0"/>
              </a:rPr>
              <a:t/>
            </a:r>
            <a:br>
              <a:rPr lang="pl-PL" sz="8000" dirty="0" smtClean="0">
                <a:latin typeface="Calibri" panose="020F0502020204030204" pitchFamily="34" charset="0"/>
              </a:rPr>
            </a:br>
            <a:endParaRPr lang="pl-PL" sz="8000" kern="1200" dirty="0">
              <a:solidFill>
                <a:prstClr val="black"/>
              </a:solidFill>
              <a:latin typeface="Calibri" pitchFamily="34" charset="0"/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92084"/>
              </p:ext>
            </p:extLst>
          </p:nvPr>
        </p:nvGraphicFramePr>
        <p:xfrm>
          <a:off x="2397944" y="2186068"/>
          <a:ext cx="8784976" cy="5859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813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14"/>
          </p:nvPr>
        </p:nvSpPr>
        <p:spPr>
          <a:xfrm>
            <a:off x="2757984" y="0"/>
            <a:ext cx="8784976" cy="772344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pl-PL" sz="26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Ubezpieczenia społeczne cudzoziemców</a:t>
            </a:r>
          </a:p>
          <a:p>
            <a:pPr algn="l">
              <a:lnSpc>
                <a:spcPct val="150000"/>
              </a:lnSpc>
            </a:pPr>
            <a:endParaRPr lang="pl-PL" sz="2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pl-PL" sz="2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42"/>
          <p:cNvSpPr/>
          <p:nvPr/>
        </p:nvSpPr>
        <p:spPr>
          <a:xfrm>
            <a:off x="538270" y="2080053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7" name="Shape 38"/>
          <p:cNvSpPr txBox="1">
            <a:spLocks/>
          </p:cNvSpPr>
          <p:nvPr/>
        </p:nvSpPr>
        <p:spPr>
          <a:xfrm>
            <a:off x="456498" y="1060375"/>
            <a:ext cx="12238590" cy="1019677"/>
          </a:xfrm>
          <a:prstGeom prst="rect">
            <a:avLst/>
          </a:prstGeom>
        </p:spPr>
        <p:txBody>
          <a:bodyPr anchor="t">
            <a:normAutofit fontScale="25000" lnSpcReduction="20000"/>
          </a:bodyPr>
          <a:lstStyle>
            <a:lvl1pPr algn="l" defTabSz="584200" eaLnBrk="1" hangingPunct="1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  <a:lvl2pPr indent="2286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342900" indent="-342900" algn="ctr" defTabSz="91440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l-PL" sz="9600" b="1" dirty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Liczba </a:t>
            </a:r>
            <a:r>
              <a:rPr lang="pl-PL" sz="9600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ubezpieczonych </a:t>
            </a:r>
            <a:r>
              <a:rPr lang="pl-PL" sz="9600" b="1" dirty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cudzoziemców według rodzaju zatrudnienia zgłoszonych </a:t>
            </a:r>
          </a:p>
          <a:p>
            <a:pPr marL="342900" indent="-342900" algn="ctr" defTabSz="91440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l-PL" sz="9600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w Oddziale ZUS Siedlce – stan na 31.12.2017 r.</a:t>
            </a:r>
            <a:endParaRPr lang="pl-PL" sz="9600" b="1" dirty="0">
              <a:solidFill>
                <a:schemeClr val="tx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342900" indent="-342900" defTabSz="9144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l-PL" sz="3300" dirty="0" smtClean="0">
              <a:solidFill>
                <a:schemeClr val="tx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342900" indent="-342900" defTabSz="9144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l-PL" sz="3600" dirty="0" smtClean="0">
                <a:latin typeface="+mn-lt"/>
              </a:rPr>
              <a:t/>
            </a:r>
            <a:br>
              <a:rPr lang="pl-PL" sz="3600" dirty="0" smtClean="0">
                <a:latin typeface="+mn-lt"/>
              </a:rPr>
            </a:br>
            <a:endParaRPr lang="pl-PL" sz="3600" kern="1200" dirty="0">
              <a:solidFill>
                <a:prstClr val="black"/>
              </a:solidFill>
              <a:latin typeface="+mn-lt"/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5611385"/>
              </p:ext>
            </p:extLst>
          </p:nvPr>
        </p:nvGraphicFramePr>
        <p:xfrm>
          <a:off x="2037904" y="2572544"/>
          <a:ext cx="8798586" cy="5066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829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14"/>
          </p:nvPr>
        </p:nvSpPr>
        <p:spPr>
          <a:xfrm>
            <a:off x="2757984" y="0"/>
            <a:ext cx="8784976" cy="152128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pl-PL" sz="26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Ubezpieczenia społeczne cudzoziemców</a:t>
            </a:r>
          </a:p>
        </p:txBody>
      </p:sp>
      <p:sp>
        <p:nvSpPr>
          <p:cNvPr id="5" name="Shape 42"/>
          <p:cNvSpPr/>
          <p:nvPr/>
        </p:nvSpPr>
        <p:spPr>
          <a:xfrm>
            <a:off x="496258" y="2080053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7" name="Shape 38"/>
          <p:cNvSpPr txBox="1">
            <a:spLocks/>
          </p:cNvSpPr>
          <p:nvPr/>
        </p:nvSpPr>
        <p:spPr>
          <a:xfrm>
            <a:off x="682257" y="916360"/>
            <a:ext cx="11665296" cy="943676"/>
          </a:xfrm>
          <a:prstGeom prst="rect">
            <a:avLst/>
          </a:prstGeom>
        </p:spPr>
        <p:txBody>
          <a:bodyPr anchor="t">
            <a:normAutofit fontScale="25000" lnSpcReduction="20000"/>
          </a:bodyPr>
          <a:lstStyle>
            <a:lvl1pPr algn="l" defTabSz="584200" eaLnBrk="1" hangingPunct="1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  <a:lvl2pPr indent="2286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 algn="ctr">
              <a:lnSpc>
                <a:spcPct val="150000"/>
              </a:lnSpc>
              <a:buSzPct val="75000"/>
            </a:pPr>
            <a:r>
              <a:rPr lang="pl-PL" sz="96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  <a:sym typeface="Helvetica Light"/>
              </a:rPr>
              <a:t>Liczba </a:t>
            </a:r>
            <a:r>
              <a:rPr lang="pl-PL" sz="9600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  <a:sym typeface="Helvetica Light"/>
              </a:rPr>
              <a:t>ubezpieczonych </a:t>
            </a:r>
            <a:r>
              <a:rPr lang="pl-PL" sz="96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  <a:sym typeface="Helvetica Light"/>
              </a:rPr>
              <a:t>cudzoziemców według obywatelstwa zgłoszonych </a:t>
            </a:r>
            <a:r>
              <a:rPr lang="pl-PL" sz="9600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  <a:sym typeface="Helvetica Light"/>
              </a:rPr>
              <a:t/>
            </a:r>
            <a:br>
              <a:rPr lang="pl-PL" sz="9600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  <a:sym typeface="Helvetica Light"/>
              </a:rPr>
            </a:br>
            <a:r>
              <a:rPr lang="pl-PL" sz="9600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  <a:sym typeface="Helvetica Light"/>
              </a:rPr>
              <a:t>w </a:t>
            </a:r>
            <a:r>
              <a:rPr lang="pl-PL" sz="96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  <a:sym typeface="Helvetica Light"/>
              </a:rPr>
              <a:t>Oddziale </a:t>
            </a:r>
            <a:r>
              <a:rPr lang="pl-PL" sz="9600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  <a:sym typeface="Helvetica Light"/>
              </a:rPr>
              <a:t>ZUS Siedlce </a:t>
            </a:r>
            <a:r>
              <a:rPr lang="pl-PL" sz="96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  <a:sym typeface="Helvetica Light"/>
              </a:rPr>
              <a:t>- stan na 31.12.2017 r.</a:t>
            </a:r>
          </a:p>
          <a:p>
            <a:pPr marL="342900" indent="-342900" defTabSz="9144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l-PL" sz="7000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4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l-PL" sz="3600" dirty="0" smtClean="0"/>
              <a:t/>
            </a:r>
            <a:br>
              <a:rPr lang="pl-PL" sz="3600" dirty="0" smtClean="0"/>
            </a:br>
            <a:endParaRPr lang="pl-PL" sz="3600" kern="1200" dirty="0">
              <a:solidFill>
                <a:prstClr val="black"/>
              </a:solidFill>
              <a:latin typeface="Calibri" pitchFamily="34" charset="0"/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6944720"/>
              </p:ext>
            </p:extLst>
          </p:nvPr>
        </p:nvGraphicFramePr>
        <p:xfrm>
          <a:off x="885776" y="2847975"/>
          <a:ext cx="11089232" cy="5197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284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525736" y="1872329"/>
            <a:ext cx="11809312" cy="6604871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l-PL" sz="2800" i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dirty="0" smtClean="0">
                <a:cs typeface="Times New Roman" panose="02020603050405020304" pitchFamily="18" charset="0"/>
              </a:rPr>
              <a:t>Rozporządzenie </a:t>
            </a:r>
            <a:r>
              <a:rPr lang="pl-PL" sz="2400" dirty="0">
                <a:cs typeface="Times New Roman" panose="02020603050405020304" pitchFamily="18" charset="0"/>
              </a:rPr>
              <a:t>Parlamentu Europejskiego i Rady (WE) nr 883/2004 </a:t>
            </a:r>
            <a:r>
              <a:rPr lang="pl-PL" sz="2400" dirty="0" smtClean="0">
                <a:cs typeface="Times New Roman" panose="02020603050405020304" pitchFamily="18" charset="0"/>
              </a:rPr>
              <a:t>z 29 </a:t>
            </a:r>
            <a:r>
              <a:rPr lang="pl-PL" sz="2400" dirty="0">
                <a:cs typeface="Times New Roman" panose="02020603050405020304" pitchFamily="18" charset="0"/>
              </a:rPr>
              <a:t>kwietnia 2004 </a:t>
            </a:r>
            <a:r>
              <a:rPr lang="pl-PL" sz="2400" dirty="0" smtClean="0">
                <a:cs typeface="Times New Roman" panose="02020603050405020304" pitchFamily="18" charset="0"/>
              </a:rPr>
              <a:t>r. w </a:t>
            </a:r>
            <a:r>
              <a:rPr lang="pl-PL" sz="2400" dirty="0">
                <a:cs typeface="Times New Roman" panose="02020603050405020304" pitchFamily="18" charset="0"/>
              </a:rPr>
              <a:t>sprawie koordynacji systemów zabezpieczenia </a:t>
            </a:r>
            <a:r>
              <a:rPr lang="pl-PL" sz="2400" dirty="0" smtClean="0">
                <a:cs typeface="Times New Roman" panose="02020603050405020304" pitchFamily="18" charset="0"/>
              </a:rPr>
              <a:t>społecznego.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dirty="0" smtClean="0">
                <a:cs typeface="Times New Roman" panose="02020603050405020304" pitchFamily="18" charset="0"/>
              </a:rPr>
              <a:t>Rozporządzenie Parlamentu Europejskiego i Rady (WE) nr 987/2004 z 16 września 2009 r. dotyczące wykonywania rozporządzenia (WE) nr 883/2004.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dirty="0" smtClean="0">
                <a:cs typeface="Times New Roman" panose="02020603050405020304" pitchFamily="18" charset="0"/>
              </a:rPr>
              <a:t>Rozporządzenie </a:t>
            </a:r>
            <a:r>
              <a:rPr lang="pl-PL" sz="2400" dirty="0">
                <a:cs typeface="Times New Roman" panose="02020603050405020304" pitchFamily="18" charset="0"/>
              </a:rPr>
              <a:t>Parlamentu Europejskiego i Rady (UE) Nr 1231/2010 </a:t>
            </a:r>
            <a:r>
              <a:rPr lang="pl-PL" sz="2400" dirty="0" smtClean="0">
                <a:cs typeface="Times New Roman" panose="02020603050405020304" pitchFamily="18" charset="0"/>
              </a:rPr>
              <a:t>z </a:t>
            </a:r>
            <a:r>
              <a:rPr lang="pl-PL" sz="2400" dirty="0">
                <a:cs typeface="Times New Roman" panose="02020603050405020304" pitchFamily="18" charset="0"/>
              </a:rPr>
              <a:t>dnia 24 listopada 2010 r. </a:t>
            </a:r>
            <a:r>
              <a:rPr lang="pl-PL" sz="2400" dirty="0" smtClean="0">
                <a:cs typeface="Times New Roman" panose="02020603050405020304" pitchFamily="18" charset="0"/>
              </a:rPr>
              <a:t>rozszerzające </a:t>
            </a:r>
            <a:r>
              <a:rPr lang="pl-PL" sz="2400" dirty="0">
                <a:cs typeface="Times New Roman" panose="02020603050405020304" pitchFamily="18" charset="0"/>
              </a:rPr>
              <a:t>rozporządzenie (WE) </a:t>
            </a:r>
            <a:r>
              <a:rPr lang="pl-PL" sz="2400" dirty="0" smtClean="0">
                <a:cs typeface="Times New Roman" panose="02020603050405020304" pitchFamily="18" charset="0"/>
              </a:rPr>
              <a:t>nr </a:t>
            </a:r>
            <a:r>
              <a:rPr lang="pl-PL" sz="2400" dirty="0">
                <a:cs typeface="Times New Roman" panose="02020603050405020304" pitchFamily="18" charset="0"/>
              </a:rPr>
              <a:t>883/2004 i rozporządzenie (WE) nr 987/2009 na obywateli państw trzecich, którzy nie są jeszcze objęci tymi rozporządzeniami jedynie </a:t>
            </a:r>
            <a:r>
              <a:rPr lang="pl-PL" sz="2400" dirty="0" smtClean="0">
                <a:cs typeface="Times New Roman" panose="02020603050405020304" pitchFamily="18" charset="0"/>
              </a:rPr>
              <a:t>ze </a:t>
            </a:r>
            <a:r>
              <a:rPr lang="pl-PL" sz="2400" dirty="0">
                <a:cs typeface="Times New Roman" panose="02020603050405020304" pitchFamily="18" charset="0"/>
              </a:rPr>
              <a:t>względu na swoje </a:t>
            </a:r>
            <a:r>
              <a:rPr lang="pl-PL" sz="2400" dirty="0" smtClean="0">
                <a:cs typeface="Times New Roman" panose="02020603050405020304" pitchFamily="18" charset="0"/>
              </a:rPr>
              <a:t>obywatelstwo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dirty="0">
                <a:cs typeface="Times New Roman" panose="02020603050405020304" pitchFamily="18" charset="0"/>
              </a:rPr>
              <a:t>Decyzja NR A2 z 12 czerwca 2009 r. dotycząca wykładni art. 12 rozporządzenia Parlamentu Europejskiego i Rady (WE) nr 883/2004.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800" dirty="0"/>
          </a:p>
          <a:p>
            <a:pPr algn="just">
              <a:lnSpc>
                <a:spcPct val="150000"/>
              </a:lnSpc>
            </a:pPr>
            <a:endParaRPr lang="pl-PL" sz="28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4"/>
          </p:nvPr>
        </p:nvSpPr>
        <p:spPr>
          <a:xfrm>
            <a:off x="3118024" y="0"/>
            <a:ext cx="7992888" cy="936104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pl-PL" sz="26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Koordynacja systemów zabezpieczenia społecznego</a:t>
            </a:r>
            <a:endParaRPr lang="pl-PL" sz="2600" b="1" dirty="0">
              <a:solidFill>
                <a:schemeClr val="accent6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Shape 42"/>
          <p:cNvSpPr/>
          <p:nvPr/>
        </p:nvSpPr>
        <p:spPr>
          <a:xfrm>
            <a:off x="496258" y="2080053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7" name="Shape 38"/>
          <p:cNvSpPr txBox="1">
            <a:spLocks/>
          </p:cNvSpPr>
          <p:nvPr/>
        </p:nvSpPr>
        <p:spPr>
          <a:xfrm>
            <a:off x="465093" y="1170232"/>
            <a:ext cx="11665296" cy="702097"/>
          </a:xfrm>
          <a:prstGeom prst="rect">
            <a:avLst/>
          </a:prstGeom>
        </p:spPr>
        <p:txBody>
          <a:bodyPr anchor="t">
            <a:normAutofit fontScale="25000" lnSpcReduction="20000"/>
          </a:bodyPr>
          <a:lstStyle>
            <a:lvl1pPr algn="l" defTabSz="584200" eaLnBrk="1" hangingPunct="1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  <a:lvl2pPr indent="2286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342900" indent="-342900" defTabSz="9144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l-PL" sz="7000" b="1" dirty="0" smtClean="0">
              <a:solidFill>
                <a:schemeClr val="tx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342900" indent="-342900" defTabSz="9144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l-PL" sz="11200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Podstawowe przepisy </a:t>
            </a:r>
            <a:r>
              <a:rPr lang="pl-PL" sz="11200" b="1" dirty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wspólnotowe</a:t>
            </a:r>
          </a:p>
          <a:p>
            <a:pPr marL="342900" indent="-342900" defTabSz="9144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l-PL" sz="3600" dirty="0" smtClean="0"/>
              <a:t/>
            </a:r>
            <a:br>
              <a:rPr lang="pl-PL" sz="3600" dirty="0" smtClean="0"/>
            </a:br>
            <a:endParaRPr lang="pl-PL" sz="3600" kern="12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77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525736" y="1872329"/>
            <a:ext cx="11809312" cy="6604871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l-PL" sz="2800" i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cs typeface="Times New Roman" panose="02020603050405020304" pitchFamily="18" charset="0"/>
              </a:rPr>
              <a:t>obywateli państw członkowskich</a:t>
            </a:r>
            <a:r>
              <a:rPr lang="pl-PL" sz="2400" dirty="0" smtClean="0">
                <a:cs typeface="Times New Roman" panose="02020603050405020304" pitchFamily="18" charset="0"/>
              </a:rPr>
              <a:t>, EOG oraz Szwajcarii,</a:t>
            </a:r>
            <a:endParaRPr lang="pl-PL" sz="2400" dirty="0"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cs typeface="Times New Roman" panose="02020603050405020304" pitchFamily="18" charset="0"/>
              </a:rPr>
              <a:t>obywateli państw trzecich i członków ich rodzin, którzy nie są objęci tymi rozporządzeniami jedynie ze względu na swoje obywatelstwo, </a:t>
            </a:r>
            <a:br>
              <a:rPr lang="pl-PL" sz="2400" dirty="0">
                <a:cs typeface="Times New Roman" panose="02020603050405020304" pitchFamily="18" charset="0"/>
              </a:rPr>
            </a:br>
            <a:r>
              <a:rPr lang="pl-PL" sz="2400" dirty="0">
                <a:cs typeface="Times New Roman" panose="02020603050405020304" pitchFamily="18" charset="0"/>
              </a:rPr>
              <a:t>pod warunkiem, że: </a:t>
            </a:r>
          </a:p>
          <a:p>
            <a:pPr marL="1321200" lvl="2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400" dirty="0">
                <a:cs typeface="Times New Roman" panose="02020603050405020304" pitchFamily="18" charset="0"/>
              </a:rPr>
              <a:t>zamieszkują legalnie na terytorium państwa członkowskiego, </a:t>
            </a:r>
          </a:p>
          <a:p>
            <a:pPr marL="1321200" lvl="2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400" dirty="0">
                <a:cs typeface="Times New Roman" panose="02020603050405020304" pitchFamily="18" charset="0"/>
              </a:rPr>
              <a:t>są aktywni zawodowo w obrębie przynajmniej dwóch państw członkowskich.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2400" dirty="0">
              <a:solidFill>
                <a:schemeClr val="tx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endParaRPr lang="pl-PL" sz="2800" dirty="0"/>
          </a:p>
          <a:p>
            <a:pPr algn="just">
              <a:lnSpc>
                <a:spcPct val="150000"/>
              </a:lnSpc>
            </a:pPr>
            <a:endParaRPr lang="pl-PL" sz="28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4"/>
          </p:nvPr>
        </p:nvSpPr>
        <p:spPr>
          <a:xfrm>
            <a:off x="3118024" y="0"/>
            <a:ext cx="7992888" cy="936104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pl-PL" sz="26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Koordynacja systemów zabezpieczenia społecznego</a:t>
            </a:r>
            <a:endParaRPr lang="pl-PL" sz="2600" b="1" dirty="0">
              <a:solidFill>
                <a:schemeClr val="accent6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Shape 42"/>
          <p:cNvSpPr/>
          <p:nvPr/>
        </p:nvSpPr>
        <p:spPr>
          <a:xfrm>
            <a:off x="496258" y="2080053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7" name="Shape 38"/>
          <p:cNvSpPr txBox="1">
            <a:spLocks/>
          </p:cNvSpPr>
          <p:nvPr/>
        </p:nvSpPr>
        <p:spPr>
          <a:xfrm>
            <a:off x="465093" y="1170232"/>
            <a:ext cx="11665296" cy="702097"/>
          </a:xfrm>
          <a:prstGeom prst="rect">
            <a:avLst/>
          </a:prstGeom>
        </p:spPr>
        <p:txBody>
          <a:bodyPr anchor="t">
            <a:normAutofit fontScale="25000" lnSpcReduction="20000"/>
          </a:bodyPr>
          <a:lstStyle>
            <a:lvl1pPr algn="l" defTabSz="584200" eaLnBrk="1" hangingPunct="1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  <a:lvl2pPr indent="2286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342900" indent="-342900" defTabSz="9144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l-PL" sz="7000" b="1" dirty="0" smtClean="0">
              <a:solidFill>
                <a:schemeClr val="tx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342900" indent="-342900" defTabSz="9144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l-PL" sz="11200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Kogo </a:t>
            </a:r>
            <a:r>
              <a:rPr lang="pl-PL" sz="11200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dotyczy</a:t>
            </a:r>
            <a:endParaRPr lang="pl-PL" sz="11200" b="1" dirty="0">
              <a:solidFill>
                <a:schemeClr val="tx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342900" indent="-342900" defTabSz="9144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l-PL" sz="3600" dirty="0" smtClean="0"/>
              <a:t/>
            </a:r>
            <a:br>
              <a:rPr lang="pl-PL" sz="3600" dirty="0" smtClean="0"/>
            </a:br>
            <a:endParaRPr lang="pl-PL" sz="3600" kern="12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07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525736" y="2068488"/>
            <a:ext cx="11809312" cy="6408712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l-PL" sz="2800" i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2400" dirty="0" smtClean="0"/>
              <a:t>ustawodawstwo tylko </a:t>
            </a:r>
            <a:r>
              <a:rPr lang="pl-PL" sz="2400" dirty="0"/>
              <a:t>jednego </a:t>
            </a:r>
            <a:r>
              <a:rPr lang="pl-PL" sz="2400" dirty="0" smtClean="0"/>
              <a:t>państwa członkowskiego </a:t>
            </a:r>
            <a:endParaRPr lang="pl-PL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2400" dirty="0" smtClean="0"/>
              <a:t>ustawodawstwo państwa członkowskiego  miejsca  wykonywania pracy lub działalności (</a:t>
            </a:r>
            <a:r>
              <a:rPr lang="pl-PL" sz="2400" i="1" dirty="0" smtClean="0"/>
              <a:t>lex </a:t>
            </a:r>
            <a:r>
              <a:rPr lang="pl-PL" sz="2400" i="1" dirty="0" err="1" smtClean="0"/>
              <a:t>loci</a:t>
            </a:r>
            <a:r>
              <a:rPr lang="pl-PL" sz="2400" i="1" dirty="0" smtClean="0"/>
              <a:t> </a:t>
            </a:r>
            <a:r>
              <a:rPr lang="pl-PL" sz="2400" i="1" dirty="0" err="1" smtClean="0"/>
              <a:t>laboris</a:t>
            </a:r>
            <a:r>
              <a:rPr lang="pl-PL" sz="2400" dirty="0" smtClean="0"/>
              <a:t>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2400" dirty="0"/>
              <a:t>ustawodawstwo państwa członkowskiego  miejsca  </a:t>
            </a:r>
            <a:r>
              <a:rPr lang="pl-PL" sz="2400" dirty="0" smtClean="0"/>
              <a:t>zamieszkania (</a:t>
            </a:r>
            <a:r>
              <a:rPr lang="pl-PL" sz="2400" i="1" dirty="0" smtClean="0"/>
              <a:t>lex </a:t>
            </a:r>
            <a:r>
              <a:rPr lang="pl-PL" sz="2400" i="1" dirty="0" err="1" smtClean="0"/>
              <a:t>domicilii</a:t>
            </a:r>
            <a:r>
              <a:rPr lang="pl-PL" sz="2400" dirty="0" smtClean="0"/>
              <a:t>),</a:t>
            </a:r>
          </a:p>
          <a:p>
            <a:r>
              <a:rPr lang="pl-PL" sz="2400" dirty="0" smtClean="0"/>
              <a:t>      zasada szczególna dotycząca:</a:t>
            </a:r>
          </a:p>
          <a:p>
            <a:r>
              <a:rPr lang="pl-PL" sz="2400" dirty="0" smtClean="0"/>
              <a:t>       -  pracowników delegowanych</a:t>
            </a:r>
          </a:p>
          <a:p>
            <a:r>
              <a:rPr lang="pl-PL" sz="2400" dirty="0" smtClean="0"/>
              <a:t>       -  osób wykonujących pracę w dwóch lub więcej państwach członkowskich</a:t>
            </a:r>
          </a:p>
          <a:p>
            <a:endParaRPr lang="pl-PL" sz="2400" dirty="0" smtClean="0"/>
          </a:p>
          <a:p>
            <a:r>
              <a:rPr lang="pl-PL" sz="2400" b="1" dirty="0" smtClean="0"/>
              <a:t> </a:t>
            </a:r>
            <a:r>
              <a:rPr lang="pl-PL" sz="2400" b="1" dirty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Zamieszkanie – </a:t>
            </a:r>
            <a:r>
              <a:rPr lang="pl-PL" sz="2400" dirty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oznacza</a:t>
            </a:r>
            <a:r>
              <a:rPr lang="pl-PL" sz="2400" b="1" dirty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l-PL" sz="2400" dirty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miejsce, w którym dana osoba zwykle </a:t>
            </a:r>
            <a:r>
              <a:rPr lang="pl-PL" sz="2400" dirty="0" smtClean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przebywa</a:t>
            </a:r>
          </a:p>
          <a:p>
            <a:r>
              <a:rPr lang="pl-PL" sz="2400" dirty="0" smtClean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l-PL" sz="2400" dirty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i w którym znajduje się jej ośrodek interesów </a:t>
            </a:r>
            <a:r>
              <a:rPr lang="pl-PL" sz="2400" dirty="0" smtClean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życiowych.</a:t>
            </a:r>
            <a:endParaRPr lang="pl-PL" sz="2400" b="1" dirty="0"/>
          </a:p>
          <a:p>
            <a:endParaRPr lang="pl-PL" sz="2400" b="1" dirty="0" smtClean="0"/>
          </a:p>
          <a:p>
            <a:r>
              <a:rPr lang="pl-PL" sz="2400" b="1" dirty="0" smtClean="0"/>
              <a:t>  </a:t>
            </a:r>
            <a:endParaRPr lang="pl-PL" sz="2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4"/>
          </p:nvPr>
        </p:nvSpPr>
        <p:spPr>
          <a:xfrm>
            <a:off x="3118024" y="0"/>
            <a:ext cx="7992888" cy="936104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pl-PL" sz="26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Koordynacja systemów zabezpieczenia społecznego</a:t>
            </a:r>
            <a:endParaRPr lang="pl-PL" sz="2600" b="1" dirty="0">
              <a:solidFill>
                <a:schemeClr val="accent6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Shape 42"/>
          <p:cNvSpPr/>
          <p:nvPr/>
        </p:nvSpPr>
        <p:spPr>
          <a:xfrm>
            <a:off x="496258" y="2080053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7" name="Shape 38"/>
          <p:cNvSpPr txBox="1">
            <a:spLocks/>
          </p:cNvSpPr>
          <p:nvPr/>
        </p:nvSpPr>
        <p:spPr>
          <a:xfrm>
            <a:off x="465093" y="1156585"/>
            <a:ext cx="11665296" cy="702097"/>
          </a:xfrm>
          <a:prstGeom prst="rect">
            <a:avLst/>
          </a:prstGeom>
        </p:spPr>
        <p:txBody>
          <a:bodyPr anchor="t">
            <a:normAutofit fontScale="25000" lnSpcReduction="20000"/>
          </a:bodyPr>
          <a:lstStyle>
            <a:lvl1pPr algn="l" defTabSz="584200" eaLnBrk="1" hangingPunct="1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  <a:lvl2pPr indent="2286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pl-PL" sz="11200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Zasady podlegania</a:t>
            </a:r>
            <a:endParaRPr lang="pl-PL" sz="11200" b="1" dirty="0">
              <a:solidFill>
                <a:schemeClr val="tx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342900" indent="-342900" defTabSz="9144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l-PL" sz="3600" dirty="0" smtClean="0"/>
              <a:t/>
            </a:r>
            <a:br>
              <a:rPr lang="pl-PL" sz="3600" dirty="0" smtClean="0"/>
            </a:br>
            <a:endParaRPr lang="pl-PL" sz="3600" kern="1200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848" y="6019663"/>
            <a:ext cx="223224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95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436757" y="2186068"/>
            <a:ext cx="11809312" cy="6408712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l-PL" sz="2800" i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2400" dirty="0">
                <a:cs typeface="Times New Roman" panose="02020603050405020304" pitchFamily="18" charset="0"/>
              </a:rPr>
              <a:t>czas trwania i ciągłość pobytu na terytorium danego państwa</a:t>
            </a:r>
          </a:p>
          <a:p>
            <a:pPr marL="457200" indent="-457200" algn="l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2400" dirty="0">
                <a:cs typeface="Times New Roman" panose="02020603050405020304" pitchFamily="18" charset="0"/>
              </a:rPr>
              <a:t>sytuacja danej osoby:</a:t>
            </a:r>
          </a:p>
          <a:p>
            <a:pPr marL="1149750" lvl="2" indent="-285750" algn="just">
              <a:buFont typeface="Wingdings" panose="05000000000000000000" pitchFamily="2" charset="2"/>
              <a:buChar char="§"/>
            </a:pPr>
            <a:r>
              <a:rPr lang="pl-PL" sz="2400" dirty="0">
                <a:cs typeface="Times New Roman" panose="02020603050405020304" pitchFamily="18" charset="0"/>
              </a:rPr>
              <a:t>charakter i specyfika wykonywanej pracy; </a:t>
            </a:r>
          </a:p>
          <a:p>
            <a:pPr marL="1149750" lvl="2" indent="-285750" algn="just">
              <a:buFont typeface="Wingdings" panose="05000000000000000000" pitchFamily="2" charset="2"/>
              <a:buChar char="§"/>
            </a:pPr>
            <a:r>
              <a:rPr lang="pl-PL" sz="2400" dirty="0">
                <a:cs typeface="Times New Roman" panose="02020603050405020304" pitchFamily="18" charset="0"/>
              </a:rPr>
              <a:t>sytuacja rodzinna oraz więzi rodzinne;</a:t>
            </a:r>
          </a:p>
          <a:p>
            <a:pPr marL="1149750" lvl="2" indent="-285750" algn="just">
              <a:buFont typeface="Wingdings" panose="05000000000000000000" pitchFamily="2" charset="2"/>
              <a:buChar char="§"/>
            </a:pPr>
            <a:r>
              <a:rPr lang="pl-PL" sz="2400" dirty="0">
                <a:cs typeface="Times New Roman" panose="02020603050405020304" pitchFamily="18" charset="0"/>
              </a:rPr>
              <a:t>prowadzenie jakiejkolwiek działalności o charakterze niezarobkowym;</a:t>
            </a:r>
          </a:p>
          <a:p>
            <a:pPr marL="1149750" lvl="2" indent="-285750" algn="just">
              <a:buFont typeface="Wingdings" panose="05000000000000000000" pitchFamily="2" charset="2"/>
              <a:buChar char="§"/>
            </a:pPr>
            <a:r>
              <a:rPr lang="pl-PL" sz="2400" dirty="0">
                <a:cs typeface="Times New Roman" panose="02020603050405020304" pitchFamily="18" charset="0"/>
              </a:rPr>
              <a:t>w przypadku studentów - źródło dochodu;</a:t>
            </a:r>
          </a:p>
          <a:p>
            <a:pPr marL="1149750" lvl="2" indent="-285750" algn="just">
              <a:buFont typeface="Wingdings" panose="05000000000000000000" pitchFamily="2" charset="2"/>
              <a:buChar char="§"/>
            </a:pPr>
            <a:r>
              <a:rPr lang="pl-PL" sz="2400" dirty="0">
                <a:cs typeface="Times New Roman" panose="02020603050405020304" pitchFamily="18" charset="0"/>
              </a:rPr>
              <a:t>sytuacja mieszkaniowa; </a:t>
            </a:r>
          </a:p>
          <a:p>
            <a:pPr marL="1149750" lvl="2" indent="-285750" algn="just">
              <a:buFont typeface="Wingdings" panose="05000000000000000000" pitchFamily="2" charset="2"/>
              <a:buChar char="§"/>
            </a:pPr>
            <a:r>
              <a:rPr lang="pl-PL" sz="2400" dirty="0">
                <a:cs typeface="Times New Roman" panose="02020603050405020304" pitchFamily="18" charset="0"/>
              </a:rPr>
              <a:t>państwo członkowskie, jako miejsce zamieszkania dla celów podatkowych.</a:t>
            </a:r>
          </a:p>
          <a:p>
            <a:endParaRPr lang="pl-PL" sz="2400" dirty="0" smtClean="0"/>
          </a:p>
          <a:p>
            <a:r>
              <a:rPr lang="pl-PL" sz="2400" b="1" dirty="0" smtClean="0"/>
              <a:t>    </a:t>
            </a:r>
          </a:p>
          <a:p>
            <a:endParaRPr lang="pl-PL" sz="2400" b="1" dirty="0"/>
          </a:p>
          <a:p>
            <a:endParaRPr lang="pl-PL" sz="2400" b="1" dirty="0" smtClean="0"/>
          </a:p>
          <a:p>
            <a:r>
              <a:rPr lang="pl-PL" sz="2400" b="1" dirty="0" smtClean="0"/>
              <a:t>  </a:t>
            </a:r>
            <a:endParaRPr lang="pl-PL" sz="2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4"/>
          </p:nvPr>
        </p:nvSpPr>
        <p:spPr>
          <a:xfrm>
            <a:off x="3118024" y="0"/>
            <a:ext cx="7992888" cy="936104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pl-PL" sz="26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Koordynacja systemów zabezpieczenia społecznego</a:t>
            </a:r>
            <a:endParaRPr lang="pl-PL" sz="2600" b="1" dirty="0">
              <a:solidFill>
                <a:schemeClr val="accent6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Shape 42"/>
          <p:cNvSpPr/>
          <p:nvPr/>
        </p:nvSpPr>
        <p:spPr>
          <a:xfrm>
            <a:off x="496258" y="2080053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7" name="Shape 38"/>
          <p:cNvSpPr txBox="1">
            <a:spLocks/>
          </p:cNvSpPr>
          <p:nvPr/>
        </p:nvSpPr>
        <p:spPr>
          <a:xfrm>
            <a:off x="496258" y="1213790"/>
            <a:ext cx="11665296" cy="702097"/>
          </a:xfrm>
          <a:prstGeom prst="rect">
            <a:avLst/>
          </a:prstGeom>
        </p:spPr>
        <p:txBody>
          <a:bodyPr anchor="t">
            <a:normAutofit fontScale="25000" lnSpcReduction="20000"/>
          </a:bodyPr>
          <a:lstStyle>
            <a:lvl1pPr algn="l" defTabSz="584200" eaLnBrk="1" hangingPunct="1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  <a:lvl2pPr indent="2286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50000"/>
              </a:lnSpc>
            </a:pPr>
            <a:r>
              <a:rPr lang="pl-PL" sz="11200" b="1" dirty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Elementy służące  ustaleniu miejsca zamieszkania</a:t>
            </a:r>
          </a:p>
          <a:p>
            <a:pPr marL="342900" indent="-342900" defTabSz="9144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l-PL" sz="3600" dirty="0" smtClean="0"/>
              <a:t/>
            </a:r>
            <a:br>
              <a:rPr lang="pl-PL" sz="3600" dirty="0" smtClean="0"/>
            </a:br>
            <a:endParaRPr lang="pl-PL" sz="3600" kern="12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09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525736" y="2068488"/>
            <a:ext cx="11809312" cy="6408712"/>
          </a:xfrm>
        </p:spPr>
        <p:txBody>
          <a:bodyPr/>
          <a:lstStyle/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pl-PL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321200" lvl="2" indent="-457200" algn="l">
              <a:lnSpc>
                <a:spcPct val="150000"/>
              </a:lnSpc>
              <a:spcAft>
                <a:spcPts val="0"/>
              </a:spcAft>
            </a:pPr>
            <a:r>
              <a:rPr lang="pl-PL" sz="2400" dirty="0" smtClean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Stany Zjednoczone Ameryki </a:t>
            </a:r>
          </a:p>
          <a:p>
            <a:pPr marL="1321200" lvl="2" indent="-457200" algn="l">
              <a:lnSpc>
                <a:spcPct val="150000"/>
              </a:lnSpc>
              <a:spcAft>
                <a:spcPts val="0"/>
              </a:spcAft>
            </a:pPr>
            <a:r>
              <a:rPr lang="pl-PL" sz="2400" dirty="0" smtClean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Kanada </a:t>
            </a:r>
          </a:p>
          <a:p>
            <a:pPr marL="1321200" lvl="2" indent="-457200" algn="l">
              <a:lnSpc>
                <a:spcPct val="150000"/>
              </a:lnSpc>
              <a:spcAft>
                <a:spcPts val="0"/>
              </a:spcAft>
            </a:pPr>
            <a:r>
              <a:rPr lang="pl-PL" sz="2400" dirty="0" smtClean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Bośnia i Hercegowina, Czarnogóra, Serbia</a:t>
            </a:r>
            <a:endParaRPr lang="pl-PL" sz="2400" dirty="0" smtClean="0">
              <a:solidFill>
                <a:schemeClr val="tx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1321200" lvl="2" indent="-457200" algn="l">
              <a:lnSpc>
                <a:spcPct val="150000"/>
              </a:lnSpc>
              <a:spcAft>
                <a:spcPts val="0"/>
              </a:spcAft>
            </a:pPr>
            <a:r>
              <a:rPr lang="pl-PL" sz="2400" dirty="0" smtClean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Libia</a:t>
            </a:r>
          </a:p>
          <a:p>
            <a:pPr marL="1321200" lvl="2" indent="-457200" algn="l">
              <a:lnSpc>
                <a:spcPct val="150000"/>
              </a:lnSpc>
              <a:spcAft>
                <a:spcPts val="0"/>
              </a:spcAft>
            </a:pPr>
            <a:r>
              <a:rPr lang="pl-PL" sz="2400" dirty="0" smtClean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Macedonia</a:t>
            </a:r>
          </a:p>
          <a:p>
            <a:pPr marL="1321200" lvl="2" indent="-457200" algn="l">
              <a:lnSpc>
                <a:spcPct val="150000"/>
              </a:lnSpc>
              <a:spcAft>
                <a:spcPts val="0"/>
              </a:spcAft>
            </a:pPr>
            <a:r>
              <a:rPr lang="pl-PL" sz="2400" dirty="0" smtClean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Australia</a:t>
            </a:r>
          </a:p>
          <a:p>
            <a:pPr marL="1321200" lvl="2" indent="-457200" algn="l">
              <a:lnSpc>
                <a:spcPct val="150000"/>
              </a:lnSpc>
              <a:spcAft>
                <a:spcPts val="0"/>
              </a:spcAft>
            </a:pPr>
            <a:r>
              <a:rPr lang="pl-PL" sz="2400" dirty="0" smtClean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Korea Południowa</a:t>
            </a:r>
            <a:endParaRPr lang="pl-PL" sz="2400" dirty="0" smtClean="0">
              <a:solidFill>
                <a:schemeClr val="tx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1321200" lvl="2" indent="-457200" algn="l">
              <a:lnSpc>
                <a:spcPct val="150000"/>
              </a:lnSpc>
              <a:spcAft>
                <a:spcPts val="0"/>
              </a:spcAft>
            </a:pPr>
            <a:r>
              <a:rPr lang="pl-PL" sz="2400" dirty="0" smtClean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Ukraina</a:t>
            </a:r>
            <a:endParaRPr lang="pl-PL" sz="2400" dirty="0">
              <a:solidFill>
                <a:schemeClr val="tx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1321200" lvl="2" indent="-457200" algn="l">
              <a:lnSpc>
                <a:spcPct val="150000"/>
              </a:lnSpc>
              <a:spcAft>
                <a:spcPts val="0"/>
              </a:spcAft>
            </a:pPr>
            <a:r>
              <a:rPr lang="pl-PL" sz="2400" dirty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Mołdawia</a:t>
            </a:r>
          </a:p>
          <a:p>
            <a:pPr marL="1321200" lvl="2" indent="-457200" algn="l">
              <a:lnSpc>
                <a:spcPct val="150000"/>
              </a:lnSpc>
              <a:spcAft>
                <a:spcPts val="0"/>
              </a:spcAft>
            </a:pPr>
            <a:endParaRPr lang="pl-PL" sz="30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800" dirty="0"/>
          </a:p>
          <a:p>
            <a:pPr algn="just">
              <a:lnSpc>
                <a:spcPct val="150000"/>
              </a:lnSpc>
            </a:pPr>
            <a:endParaRPr lang="pl-PL" sz="28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4"/>
          </p:nvPr>
        </p:nvSpPr>
        <p:spPr>
          <a:xfrm>
            <a:off x="3118024" y="0"/>
            <a:ext cx="7992888" cy="936104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pl-PL" sz="26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Koordynacja systemów zabezpieczenia społecznego</a:t>
            </a:r>
            <a:endParaRPr lang="pl-PL" sz="2600" b="1" dirty="0">
              <a:solidFill>
                <a:schemeClr val="accent6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Shape 42"/>
          <p:cNvSpPr/>
          <p:nvPr/>
        </p:nvSpPr>
        <p:spPr>
          <a:xfrm>
            <a:off x="496258" y="2080053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7" name="Shape 38"/>
          <p:cNvSpPr txBox="1">
            <a:spLocks/>
          </p:cNvSpPr>
          <p:nvPr/>
        </p:nvSpPr>
        <p:spPr>
          <a:xfrm>
            <a:off x="465093" y="1142937"/>
            <a:ext cx="11665296" cy="702097"/>
          </a:xfrm>
          <a:prstGeom prst="rect">
            <a:avLst/>
          </a:prstGeom>
        </p:spPr>
        <p:txBody>
          <a:bodyPr anchor="t">
            <a:normAutofit fontScale="25000" lnSpcReduction="20000"/>
          </a:bodyPr>
          <a:lstStyle>
            <a:lvl1pPr algn="l" defTabSz="584200" eaLnBrk="1" hangingPunct="1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  <a:lvl2pPr indent="2286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50000"/>
              </a:lnSpc>
            </a:pPr>
            <a:r>
              <a:rPr lang="pl-PL" sz="11200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Umowy międzynarodowe</a:t>
            </a:r>
            <a:r>
              <a:rPr lang="pl-PL" sz="3600" dirty="0" smtClean="0">
                <a:latin typeface="+mn-lt"/>
              </a:rPr>
              <a:t/>
            </a:r>
            <a:br>
              <a:rPr lang="pl-PL" sz="3600" dirty="0" smtClean="0">
                <a:latin typeface="+mn-lt"/>
              </a:rPr>
            </a:br>
            <a:endParaRPr lang="pl-PL" sz="3600" kern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381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496258" y="2080053"/>
            <a:ext cx="11809312" cy="6408712"/>
          </a:xfrm>
        </p:spPr>
        <p:txBody>
          <a:bodyPr/>
          <a:lstStyle/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pl-PL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spcAft>
                <a:spcPts val="0"/>
              </a:spcAft>
            </a:pPr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A1 – zaświadczenie o ustawodawstwie </a:t>
            </a:r>
          </a:p>
          <a:p>
            <a:pPr algn="l">
              <a:spcAft>
                <a:spcPts val="0"/>
              </a:spcAft>
            </a:pPr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dotyczącym zabezpieczenia społecznego</a:t>
            </a:r>
          </a:p>
          <a:p>
            <a:pPr algn="l">
              <a:spcAft>
                <a:spcPts val="0"/>
              </a:spcAft>
            </a:pPr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mającym zastosowanie do osoby uprawnionej</a:t>
            </a:r>
          </a:p>
          <a:p>
            <a:pPr lvl="2" indent="0" algn="l">
              <a:lnSpc>
                <a:spcPct val="150000"/>
              </a:lnSpc>
              <a:spcAft>
                <a:spcPts val="0"/>
              </a:spcAft>
              <a:buNone/>
            </a:pPr>
            <a:endParaRPr lang="pl-PL" sz="28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indent="0" algn="just">
              <a:buNone/>
            </a:pPr>
            <a:endParaRPr lang="pl-PL" sz="30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800" dirty="0"/>
          </a:p>
          <a:p>
            <a:pPr algn="just">
              <a:lnSpc>
                <a:spcPct val="150000"/>
              </a:lnSpc>
            </a:pPr>
            <a:endParaRPr lang="pl-PL" sz="28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4"/>
          </p:nvPr>
        </p:nvSpPr>
        <p:spPr>
          <a:xfrm>
            <a:off x="3190032" y="22628"/>
            <a:ext cx="7992888" cy="936104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pl-PL" sz="26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Koordynacja systemów zabezpieczenia społecznego</a:t>
            </a:r>
            <a:endParaRPr lang="pl-PL" sz="2600" b="1" dirty="0">
              <a:solidFill>
                <a:schemeClr val="accent6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Shape 42"/>
          <p:cNvSpPr/>
          <p:nvPr/>
        </p:nvSpPr>
        <p:spPr>
          <a:xfrm>
            <a:off x="496258" y="2080053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7" name="Shape 38"/>
          <p:cNvSpPr txBox="1">
            <a:spLocks/>
          </p:cNvSpPr>
          <p:nvPr/>
        </p:nvSpPr>
        <p:spPr>
          <a:xfrm>
            <a:off x="465093" y="1142937"/>
            <a:ext cx="11665296" cy="702097"/>
          </a:xfrm>
          <a:prstGeom prst="rect">
            <a:avLst/>
          </a:prstGeom>
        </p:spPr>
        <p:txBody>
          <a:bodyPr anchor="t">
            <a:normAutofit fontScale="25000" lnSpcReduction="20000"/>
          </a:bodyPr>
          <a:lstStyle>
            <a:lvl1pPr algn="l" defTabSz="584200" eaLnBrk="1" hangingPunct="1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  <a:lvl2pPr indent="2286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50000"/>
              </a:lnSpc>
            </a:pPr>
            <a:r>
              <a:rPr lang="pl-PL" sz="11200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Potwierdzanie </a:t>
            </a:r>
            <a:r>
              <a:rPr lang="pl-PL" sz="11200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podlegania</a:t>
            </a:r>
            <a:endParaRPr lang="pl-PL" sz="11200" b="1" dirty="0">
              <a:solidFill>
                <a:schemeClr val="tx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342900" indent="-342900" defTabSz="9144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l-PL" sz="3600" dirty="0" smtClean="0"/>
              <a:t/>
            </a:r>
            <a:br>
              <a:rPr lang="pl-PL" sz="3600" dirty="0" smtClean="0"/>
            </a:br>
            <a:endParaRPr lang="pl-PL" sz="3600" kern="1200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344" y="2080053"/>
            <a:ext cx="5767388" cy="615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848" y="4732784"/>
            <a:ext cx="252028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87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497687" y="2428528"/>
            <a:ext cx="11670663" cy="648072"/>
          </a:xfrm>
        </p:spPr>
        <p:txBody>
          <a:bodyPr/>
          <a:lstStyle/>
          <a:p>
            <a:pPr algn="l" rtl="0">
              <a:lnSpc>
                <a:spcPct val="150000"/>
              </a:lnSpc>
              <a:spcAft>
                <a:spcPts val="0"/>
              </a:spcAft>
            </a:pPr>
            <a:r>
              <a:rPr lang="pl-PL" sz="2400" dirty="0"/>
              <a:t>Współpraca z instytucjami </a:t>
            </a:r>
            <a:r>
              <a:rPr lang="pl-PL" sz="2400" dirty="0" smtClean="0"/>
              <a:t>zagranicznymi – Oddział ZUS w Siedlcach</a:t>
            </a:r>
            <a:r>
              <a:rPr lang="pl-PL" sz="1200" dirty="0"/>
              <a:t/>
            </a:r>
            <a:br>
              <a:rPr lang="pl-PL" sz="1200" dirty="0"/>
            </a:br>
            <a:endParaRPr lang="pl-PL" sz="1200" kern="1200" dirty="0"/>
          </a:p>
          <a:p>
            <a:pPr algn="l" rtl="0">
              <a:lnSpc>
                <a:spcPct val="150000"/>
              </a:lnSpc>
              <a:spcAft>
                <a:spcPts val="0"/>
              </a:spcAft>
            </a:pPr>
            <a:endParaRPr lang="pl-PL" sz="30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800" dirty="0"/>
          </a:p>
          <a:p>
            <a:pPr algn="just">
              <a:lnSpc>
                <a:spcPct val="150000"/>
              </a:lnSpc>
            </a:pPr>
            <a:endParaRPr lang="pl-PL" sz="28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4"/>
          </p:nvPr>
        </p:nvSpPr>
        <p:spPr>
          <a:xfrm>
            <a:off x="3118024" y="0"/>
            <a:ext cx="7992888" cy="936104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pl-PL" sz="26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Koordynacja systemów zabezpieczenia społecznego</a:t>
            </a:r>
            <a:endParaRPr lang="pl-PL" sz="2600" b="1" dirty="0">
              <a:solidFill>
                <a:schemeClr val="accent6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Shape 42"/>
          <p:cNvSpPr/>
          <p:nvPr/>
        </p:nvSpPr>
        <p:spPr>
          <a:xfrm>
            <a:off x="496258" y="2080053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7" name="Shape 38"/>
          <p:cNvSpPr txBox="1">
            <a:spLocks/>
          </p:cNvSpPr>
          <p:nvPr/>
        </p:nvSpPr>
        <p:spPr>
          <a:xfrm>
            <a:off x="497687" y="1142937"/>
            <a:ext cx="11665296" cy="709527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584200" eaLnBrk="1" hangingPunct="1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  <a:lvl2pPr indent="2286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50000"/>
              </a:lnSpc>
            </a:pPr>
            <a:r>
              <a:rPr lang="pl-PL" sz="2800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</a:rPr>
              <a:t>Weryfikacja podlegania</a:t>
            </a:r>
            <a:endParaRPr lang="pl-PL" sz="1400" kern="1200" dirty="0">
              <a:solidFill>
                <a:schemeClr val="tx2">
                  <a:lumMod val="85000"/>
                  <a:lumOff val="15000"/>
                </a:schemeClr>
              </a:solidFill>
              <a:latin typeface="+mn-lt"/>
            </a:endParaRPr>
          </a:p>
        </p:txBody>
      </p:sp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4291779"/>
              </p:ext>
            </p:extLst>
          </p:nvPr>
        </p:nvGraphicFramePr>
        <p:xfrm>
          <a:off x="1389832" y="3724672"/>
          <a:ext cx="1000911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36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496258" y="1877726"/>
            <a:ext cx="11809312" cy="6599474"/>
          </a:xfrm>
        </p:spPr>
        <p:txBody>
          <a:bodyPr/>
          <a:lstStyle/>
          <a:p>
            <a:pPr algn="l">
              <a:lnSpc>
                <a:spcPct val="150000"/>
              </a:lnSpc>
            </a:pPr>
            <a:endParaRPr lang="pl-PL" sz="2000" dirty="0" smtClean="0">
              <a:solidFill>
                <a:schemeClr val="tx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pl-PL" sz="2400" u="sng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Ustawa z </a:t>
            </a:r>
            <a:r>
              <a:rPr lang="pl-PL" sz="2400" u="sng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13 października 1998 r. o systemie ubezpieczeń społecznych </a:t>
            </a:r>
            <a:r>
              <a:rPr lang="pl-PL" sz="2400" u="sng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br>
              <a:rPr lang="pl-PL" sz="2400" u="sng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pl-PL" sz="2400" u="sng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(</a:t>
            </a:r>
            <a:r>
              <a:rPr lang="pl-PL" sz="2400" u="sng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Dz. U. z 2017r. poz. 1778 z </a:t>
            </a:r>
            <a:r>
              <a:rPr lang="pl-PL" sz="2400" u="sng" dirty="0" err="1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późn</a:t>
            </a:r>
            <a:r>
              <a:rPr lang="pl-PL" sz="2400" u="sng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. zm.) </a:t>
            </a:r>
          </a:p>
          <a:p>
            <a:pPr algn="just">
              <a:lnSpc>
                <a:spcPct val="150000"/>
              </a:lnSpc>
            </a:pPr>
            <a:r>
              <a:rPr lang="pl-PL" sz="2400" dirty="0" smtClean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Art. 2a - Ustawa stoi na gruncie równego traktowania wszystkich ubezpieczonych </a:t>
            </a:r>
            <a:br>
              <a:rPr lang="pl-PL" sz="2400" dirty="0" smtClean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pl-PL" sz="2400" dirty="0" smtClean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bez względu na płeć, rasę, pochodzenie etniczne, narodowość, stan cywilny </a:t>
            </a:r>
            <a:br>
              <a:rPr lang="pl-PL" sz="2400" dirty="0" smtClean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pl-PL" sz="2400" dirty="0" smtClean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oraz stan rodzinny.</a:t>
            </a:r>
          </a:p>
          <a:p>
            <a:pPr algn="just">
              <a:lnSpc>
                <a:spcPct val="150000"/>
              </a:lnSpc>
            </a:pPr>
            <a:r>
              <a:rPr lang="pl-PL" sz="2800" b="1" dirty="0" smtClean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l-PL" sz="2400" b="1" dirty="0" smtClean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Zasada równego traktowania dotyczy w szczególności: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pl-PL" sz="2400" dirty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w</a:t>
            </a:r>
            <a:r>
              <a:rPr lang="pl-PL" sz="2400" dirty="0" smtClean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arunków objęcia systemem ubezpieczeń społecznych;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pl-PL" sz="2400" dirty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o</a:t>
            </a:r>
            <a:r>
              <a:rPr lang="pl-PL" sz="2400" dirty="0" smtClean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bowiązku opłacania i obliczania wysokości składek na ubezpieczenie społeczne;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pl-PL" sz="2400" dirty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o</a:t>
            </a:r>
            <a:r>
              <a:rPr lang="pl-PL" sz="2400" dirty="0" smtClean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bliczania wysokości świadczeń;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pl-PL" sz="2400" dirty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o</a:t>
            </a:r>
            <a:r>
              <a:rPr lang="pl-PL" sz="2400" dirty="0" smtClean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kresu wypłaty świadczeń i zachowania prawa do świadczeń.</a:t>
            </a:r>
          </a:p>
          <a:p>
            <a:pPr algn="just">
              <a:lnSpc>
                <a:spcPct val="150000"/>
              </a:lnSpc>
            </a:pPr>
            <a:endParaRPr lang="pl-PL" sz="2400" dirty="0" smtClean="0">
              <a:solidFill>
                <a:schemeClr val="tx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l-PL" sz="2800" dirty="0">
              <a:solidFill>
                <a:schemeClr val="tx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pl-PL" sz="28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l-PL" sz="28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l-PL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endParaRPr lang="pl-PL" sz="28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l-PL" sz="28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800" dirty="0"/>
          </a:p>
          <a:p>
            <a:pPr algn="just">
              <a:lnSpc>
                <a:spcPct val="150000"/>
              </a:lnSpc>
            </a:pPr>
            <a:endParaRPr lang="pl-PL" sz="28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4"/>
          </p:nvPr>
        </p:nvSpPr>
        <p:spPr>
          <a:xfrm>
            <a:off x="3118024" y="0"/>
            <a:ext cx="7992888" cy="936104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pl-PL" sz="26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Ubezpieczenia społeczne cudzoziemców</a:t>
            </a:r>
          </a:p>
        </p:txBody>
      </p:sp>
      <p:sp>
        <p:nvSpPr>
          <p:cNvPr id="5" name="Shape 42"/>
          <p:cNvSpPr/>
          <p:nvPr/>
        </p:nvSpPr>
        <p:spPr>
          <a:xfrm>
            <a:off x="496258" y="2080053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7" name="Shape 38"/>
          <p:cNvSpPr txBox="1">
            <a:spLocks/>
          </p:cNvSpPr>
          <p:nvPr/>
        </p:nvSpPr>
        <p:spPr>
          <a:xfrm>
            <a:off x="465093" y="1132923"/>
            <a:ext cx="11665296" cy="702097"/>
          </a:xfrm>
          <a:prstGeom prst="rect">
            <a:avLst/>
          </a:prstGeom>
        </p:spPr>
        <p:txBody>
          <a:bodyPr anchor="t">
            <a:normAutofit fontScale="25000" lnSpcReduction="20000"/>
          </a:bodyPr>
          <a:lstStyle>
            <a:lvl1pPr algn="l" defTabSz="584200" eaLnBrk="1" hangingPunct="1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  <a:lvl2pPr indent="2286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50000"/>
              </a:lnSpc>
            </a:pPr>
            <a:r>
              <a:rPr lang="pl-PL" sz="11200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Przepisy krajowe</a:t>
            </a:r>
            <a:endParaRPr lang="pl-PL" sz="11200" b="1" dirty="0">
              <a:solidFill>
                <a:schemeClr val="tx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342900" indent="-342900" defTabSz="9144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l-PL" sz="3600" dirty="0" smtClean="0"/>
              <a:t/>
            </a:r>
            <a:br>
              <a:rPr lang="pl-PL" sz="3600" dirty="0" smtClean="0"/>
            </a:br>
            <a:endParaRPr lang="pl-PL" sz="3600" kern="12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28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14"/>
          </p:nvPr>
        </p:nvSpPr>
        <p:spPr>
          <a:xfrm>
            <a:off x="3118024" y="0"/>
            <a:ext cx="7992888" cy="936104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pl-PL" sz="26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Koordynacja systemów zabezpieczenia społecznego</a:t>
            </a:r>
            <a:endParaRPr lang="pl-PL" sz="2600" b="1" dirty="0">
              <a:solidFill>
                <a:schemeClr val="accent6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Shape 42"/>
          <p:cNvSpPr/>
          <p:nvPr/>
        </p:nvSpPr>
        <p:spPr>
          <a:xfrm>
            <a:off x="496258" y="2080053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7" name="Shape 38"/>
          <p:cNvSpPr txBox="1">
            <a:spLocks/>
          </p:cNvSpPr>
          <p:nvPr/>
        </p:nvSpPr>
        <p:spPr>
          <a:xfrm>
            <a:off x="525673" y="1204392"/>
            <a:ext cx="11665296" cy="702097"/>
          </a:xfrm>
          <a:prstGeom prst="rect">
            <a:avLst/>
          </a:prstGeom>
        </p:spPr>
        <p:txBody>
          <a:bodyPr anchor="t">
            <a:normAutofit fontScale="25000" lnSpcReduction="20000"/>
          </a:bodyPr>
          <a:lstStyle>
            <a:lvl1pPr algn="l" defTabSz="584200" eaLnBrk="1" hangingPunct="1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  <a:lvl2pPr indent="2286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50000"/>
              </a:lnSpc>
            </a:pPr>
            <a:r>
              <a:rPr lang="pl-PL" sz="11200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Weryfikacja</a:t>
            </a:r>
            <a:r>
              <a:rPr lang="pl-PL" sz="9600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pl-PL" sz="11200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podlegania</a:t>
            </a:r>
            <a:endParaRPr lang="pl-PL" sz="9600" b="1" dirty="0">
              <a:solidFill>
                <a:schemeClr val="tx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342900" indent="-342900" defTabSz="9144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l-PL" sz="3600" dirty="0" smtClean="0"/>
              <a:t/>
            </a:r>
            <a:br>
              <a:rPr lang="pl-PL" sz="3600" dirty="0" smtClean="0"/>
            </a:br>
            <a:endParaRPr lang="pl-PL" sz="3600" kern="1200" dirty="0">
              <a:solidFill>
                <a:prstClr val="black"/>
              </a:solidFill>
              <a:latin typeface="Calibri" pitchFamily="34" charset="0"/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6946203"/>
              </p:ext>
            </p:extLst>
          </p:nvPr>
        </p:nvGraphicFramePr>
        <p:xfrm>
          <a:off x="957783" y="3364632"/>
          <a:ext cx="11172605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496258" y="2377041"/>
            <a:ext cx="1117260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pl-PL" sz="2400" dirty="0">
                <a:solidFill>
                  <a:schemeClr val="tx2"/>
                </a:solidFill>
                <a:cs typeface="Times New Roman" panose="02020603050405020304" pitchFamily="18" charset="0"/>
              </a:rPr>
              <a:t>Współpraca </a:t>
            </a:r>
            <a:r>
              <a:rPr lang="pl-PL" sz="24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z Oddziałami  Straży Granicznych – Oddział ZUS w Siedlcach</a:t>
            </a:r>
            <a:endParaRPr lang="pl-PL" sz="24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19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93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525736" y="2292084"/>
            <a:ext cx="11809312" cy="6185116"/>
          </a:xfrm>
        </p:spPr>
        <p:txBody>
          <a:bodyPr/>
          <a:lstStyle/>
          <a:p>
            <a:pPr algn="l">
              <a:lnSpc>
                <a:spcPct val="150000"/>
              </a:lnSpc>
            </a:pPr>
            <a:endParaRPr lang="pl-PL" sz="2400" dirty="0" smtClean="0">
              <a:solidFill>
                <a:schemeClr val="tx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pl-PL" sz="2400" dirty="0" smtClean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Art. 6 - Osoby </a:t>
            </a:r>
            <a:r>
              <a:rPr lang="pl-PL" sz="2400" dirty="0" smtClean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fizyczne, </a:t>
            </a:r>
            <a:r>
              <a:rPr lang="pl-PL" sz="2400" dirty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które na obszarze Rzeczypospolitej Polskiej </a:t>
            </a:r>
            <a:r>
              <a:rPr lang="pl-PL" sz="2400" dirty="0" smtClean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są między innymi:</a:t>
            </a:r>
            <a:endParaRPr lang="pl-PL" sz="2400" dirty="0">
              <a:solidFill>
                <a:schemeClr val="tx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400" dirty="0" smtClean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pracownikami,</a:t>
            </a:r>
            <a:endParaRPr lang="pl-PL" sz="2400" dirty="0">
              <a:solidFill>
                <a:schemeClr val="tx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osobami wykonującymi </a:t>
            </a:r>
            <a:r>
              <a:rPr lang="pl-PL" sz="2400" dirty="0" smtClean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pracę </a:t>
            </a:r>
            <a:r>
              <a:rPr lang="pl-PL" sz="2400" dirty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nakładczą,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osobami wykonującymi </a:t>
            </a:r>
            <a:r>
              <a:rPr lang="pl-PL" sz="2400" dirty="0" smtClean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pracę </a:t>
            </a:r>
            <a:r>
              <a:rPr lang="pl-PL" sz="2400" dirty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na podstawę umowy agencyjnej lub umowy zlecenia,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osobami prowadzącymi </a:t>
            </a:r>
            <a:r>
              <a:rPr lang="pl-PL" sz="2400" dirty="0" smtClean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pozarolniczą </a:t>
            </a:r>
            <a:r>
              <a:rPr lang="pl-PL" sz="2400" dirty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działalność,</a:t>
            </a:r>
          </a:p>
          <a:p>
            <a:pPr algn="l">
              <a:lnSpc>
                <a:spcPct val="150000"/>
              </a:lnSpc>
            </a:pPr>
            <a:r>
              <a:rPr lang="pl-PL" sz="2400" dirty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podlegają obowiązkowo ubezpieczeniom emerytalnemu i rentowym.</a:t>
            </a:r>
          </a:p>
          <a:p>
            <a:pPr algn="l">
              <a:lnSpc>
                <a:spcPct val="150000"/>
              </a:lnSpc>
            </a:pPr>
            <a:endParaRPr lang="pl-PL" sz="2400" dirty="0">
              <a:solidFill>
                <a:schemeClr val="tx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l-PL" sz="28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l-PL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endParaRPr lang="pl-PL" sz="28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l-PL" sz="28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l-PL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art. 2 ustawy o cudzoziemcach  (Dz.U z 2017 r. poz.2206)</a:t>
            </a:r>
            <a:endParaRPr lang="pl-PL" sz="28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800" dirty="0"/>
          </a:p>
          <a:p>
            <a:pPr algn="just">
              <a:lnSpc>
                <a:spcPct val="150000"/>
              </a:lnSpc>
            </a:pPr>
            <a:endParaRPr lang="pl-PL" sz="28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4"/>
          </p:nvPr>
        </p:nvSpPr>
        <p:spPr>
          <a:xfrm>
            <a:off x="3118024" y="0"/>
            <a:ext cx="7992888" cy="936104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pl-PL" sz="26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Ubezpieczenia społeczne cudzoziemców</a:t>
            </a:r>
          </a:p>
        </p:txBody>
      </p:sp>
      <p:sp>
        <p:nvSpPr>
          <p:cNvPr id="5" name="Shape 42"/>
          <p:cNvSpPr/>
          <p:nvPr/>
        </p:nvSpPr>
        <p:spPr>
          <a:xfrm>
            <a:off x="496258" y="2080053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7" name="Shape 38"/>
          <p:cNvSpPr txBox="1">
            <a:spLocks/>
          </p:cNvSpPr>
          <p:nvPr/>
        </p:nvSpPr>
        <p:spPr>
          <a:xfrm>
            <a:off x="465093" y="1132923"/>
            <a:ext cx="11665296" cy="702097"/>
          </a:xfrm>
          <a:prstGeom prst="rect">
            <a:avLst/>
          </a:prstGeom>
        </p:spPr>
        <p:txBody>
          <a:bodyPr anchor="t">
            <a:normAutofit fontScale="25000" lnSpcReduction="20000"/>
          </a:bodyPr>
          <a:lstStyle>
            <a:lvl1pPr algn="l" defTabSz="584200" eaLnBrk="1" hangingPunct="1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  <a:lvl2pPr indent="2286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50000"/>
              </a:lnSpc>
            </a:pPr>
            <a:r>
              <a:rPr lang="pl-PL" sz="11200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Przepisy krajowe</a:t>
            </a:r>
            <a:endParaRPr lang="pl-PL" sz="11200" b="1" dirty="0">
              <a:solidFill>
                <a:schemeClr val="tx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342900" indent="-342900" defTabSz="9144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l-PL" sz="3600" dirty="0" smtClean="0"/>
              <a:t/>
            </a:r>
            <a:br>
              <a:rPr lang="pl-PL" sz="3600" dirty="0" smtClean="0"/>
            </a:br>
            <a:endParaRPr lang="pl-PL" sz="3600" kern="12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69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14"/>
          </p:nvPr>
        </p:nvSpPr>
        <p:spPr>
          <a:xfrm>
            <a:off x="3118024" y="19377"/>
            <a:ext cx="7992888" cy="936104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pl-PL" sz="26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Ubezpieczenia społeczne cudzoziemców</a:t>
            </a:r>
          </a:p>
        </p:txBody>
      </p:sp>
      <p:sp>
        <p:nvSpPr>
          <p:cNvPr id="5" name="Shape 42"/>
          <p:cNvSpPr/>
          <p:nvPr/>
        </p:nvSpPr>
        <p:spPr>
          <a:xfrm>
            <a:off x="496258" y="2080053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7" name="Shape 38"/>
          <p:cNvSpPr txBox="1">
            <a:spLocks/>
          </p:cNvSpPr>
          <p:nvPr/>
        </p:nvSpPr>
        <p:spPr>
          <a:xfrm>
            <a:off x="501197" y="1142936"/>
            <a:ext cx="11665296" cy="702097"/>
          </a:xfrm>
          <a:prstGeom prst="rect">
            <a:avLst/>
          </a:prstGeom>
        </p:spPr>
        <p:txBody>
          <a:bodyPr anchor="t">
            <a:normAutofit fontScale="25000" lnSpcReduction="20000"/>
          </a:bodyPr>
          <a:lstStyle>
            <a:lvl1pPr algn="l" defTabSz="584200" eaLnBrk="1" hangingPunct="1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  <a:lvl2pPr indent="2286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50000"/>
              </a:lnSpc>
            </a:pPr>
            <a:r>
              <a:rPr lang="pl-PL" sz="11200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Warunki objęcia ubezpieczeniami</a:t>
            </a:r>
            <a:r>
              <a:rPr lang="pl-PL" sz="3600" dirty="0" smtClean="0">
                <a:latin typeface="+mn-lt"/>
              </a:rPr>
              <a:t/>
            </a:r>
            <a:br>
              <a:rPr lang="pl-PL" sz="3600" dirty="0" smtClean="0">
                <a:latin typeface="+mn-lt"/>
              </a:rPr>
            </a:br>
            <a:endParaRPr lang="pl-PL" sz="3600" kern="1200" dirty="0">
              <a:solidFill>
                <a:prstClr val="black"/>
              </a:solidFill>
              <a:latin typeface="+mn-lt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465601880"/>
              </p:ext>
            </p:extLst>
          </p:nvPr>
        </p:nvGraphicFramePr>
        <p:xfrm>
          <a:off x="2167467" y="2080053"/>
          <a:ext cx="8583406" cy="5686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54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14"/>
          </p:nvPr>
        </p:nvSpPr>
        <p:spPr>
          <a:xfrm>
            <a:off x="3118024" y="0"/>
            <a:ext cx="7992888" cy="936104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pl-PL" sz="26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Ubezpieczenia społeczne cudzoziemców</a:t>
            </a:r>
          </a:p>
        </p:txBody>
      </p:sp>
      <p:sp>
        <p:nvSpPr>
          <p:cNvPr id="5" name="Shape 42"/>
          <p:cNvSpPr/>
          <p:nvPr/>
        </p:nvSpPr>
        <p:spPr>
          <a:xfrm>
            <a:off x="496258" y="2080053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7" name="Shape 38"/>
          <p:cNvSpPr txBox="1">
            <a:spLocks/>
          </p:cNvSpPr>
          <p:nvPr/>
        </p:nvSpPr>
        <p:spPr>
          <a:xfrm>
            <a:off x="309712" y="1103907"/>
            <a:ext cx="10208750" cy="7125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584200" eaLnBrk="1" hangingPunct="1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  <a:lvl2pPr indent="2286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50000"/>
              </a:lnSpc>
            </a:pPr>
            <a:r>
              <a:rPr lang="pl-PL" sz="2600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Jednolite zasady dla obywateli </a:t>
            </a:r>
            <a:r>
              <a:rPr lang="pl-PL" sz="2600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polskich i </a:t>
            </a:r>
            <a:r>
              <a:rPr lang="pl-PL" sz="2600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cudzoziemców</a:t>
            </a:r>
            <a:endParaRPr lang="pl-PL" sz="2600" kern="1200" dirty="0">
              <a:solidFill>
                <a:prstClr val="black"/>
              </a:solidFill>
              <a:latin typeface="Calibri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72298264"/>
              </p:ext>
            </p:extLst>
          </p:nvPr>
        </p:nvGraphicFramePr>
        <p:xfrm>
          <a:off x="2181920" y="2089259"/>
          <a:ext cx="8669867" cy="5779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724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525736" y="2068488"/>
            <a:ext cx="11809312" cy="6408712"/>
          </a:xfrm>
        </p:spPr>
        <p:txBody>
          <a:bodyPr/>
          <a:lstStyle/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pl-PL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l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2400" b="1" dirty="0" smtClean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Ubezpieczenia społeczne:</a:t>
            </a:r>
          </a:p>
          <a:p>
            <a:pPr marL="774900" lvl="1" indent="-342900" algn="l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2400" dirty="0" smtClean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ubezpieczenia emerytalne,</a:t>
            </a:r>
          </a:p>
          <a:p>
            <a:pPr marL="774900" lvl="1" indent="-342900" algn="l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u</a:t>
            </a:r>
            <a:r>
              <a:rPr lang="pl-PL" sz="2400" dirty="0" smtClean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bezpieczenia rentowe,</a:t>
            </a:r>
          </a:p>
          <a:p>
            <a:pPr marL="774900" lvl="1" indent="-342900" algn="l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u</a:t>
            </a:r>
            <a:r>
              <a:rPr lang="pl-PL" sz="2400" dirty="0" smtClean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bezpieczenie w razie choroby i macierzyństwa </a:t>
            </a:r>
            <a:br>
              <a:rPr lang="pl-PL" sz="2400" dirty="0" smtClean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pl-PL" sz="2400" dirty="0" smtClean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(ubezpieczenie chorobowe),</a:t>
            </a:r>
          </a:p>
          <a:p>
            <a:pPr marL="774900" lvl="1" indent="-342900" algn="l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u</a:t>
            </a:r>
            <a:r>
              <a:rPr lang="pl-PL" sz="2400" dirty="0" smtClean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bezpieczenie z tytułu wypadków przy pracy i chorób zawodowych (ubezpieczenie wypadkowe)</a:t>
            </a:r>
          </a:p>
          <a:p>
            <a:pPr marL="457200" lvl="0" indent="-457200" algn="l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2400" b="1" dirty="0">
                <a:solidFill>
                  <a:srgbClr val="003D6E">
                    <a:lumMod val="50000"/>
                  </a:srgbClr>
                </a:solidFill>
                <a:cs typeface="Times New Roman" panose="02020603050405020304" pitchFamily="18" charset="0"/>
              </a:rPr>
              <a:t>Ubezpieczenie </a:t>
            </a:r>
            <a:r>
              <a:rPr lang="pl-PL" sz="2400" b="1" dirty="0" smtClean="0">
                <a:solidFill>
                  <a:srgbClr val="003D6E">
                    <a:lumMod val="50000"/>
                  </a:srgbClr>
                </a:solidFill>
                <a:cs typeface="Times New Roman" panose="02020603050405020304" pitchFamily="18" charset="0"/>
              </a:rPr>
              <a:t>zdrowotne</a:t>
            </a:r>
            <a:endParaRPr lang="pl-PL" sz="2400" b="1" dirty="0">
              <a:solidFill>
                <a:srgbClr val="003D6E">
                  <a:lumMod val="50000"/>
                </a:srgbClr>
              </a:solidFill>
              <a:cs typeface="Times New Roman" panose="02020603050405020304" pitchFamily="18" charset="0"/>
            </a:endParaRPr>
          </a:p>
          <a:p>
            <a:pPr marL="774900" lvl="1" indent="-342900" algn="l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pl-PL" sz="28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indent="0" algn="just">
              <a:buNone/>
            </a:pPr>
            <a:endParaRPr lang="pl-PL" sz="30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800" dirty="0"/>
          </a:p>
          <a:p>
            <a:pPr algn="just">
              <a:lnSpc>
                <a:spcPct val="150000"/>
              </a:lnSpc>
            </a:pPr>
            <a:endParaRPr lang="pl-PL" sz="28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4"/>
          </p:nvPr>
        </p:nvSpPr>
        <p:spPr>
          <a:xfrm>
            <a:off x="3118024" y="0"/>
            <a:ext cx="7992888" cy="936104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pl-PL" sz="26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Ubezpieczenia społeczne cudzoziemców</a:t>
            </a:r>
          </a:p>
        </p:txBody>
      </p:sp>
      <p:sp>
        <p:nvSpPr>
          <p:cNvPr id="5" name="Shape 42"/>
          <p:cNvSpPr/>
          <p:nvPr/>
        </p:nvSpPr>
        <p:spPr>
          <a:xfrm>
            <a:off x="496258" y="2080053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7" name="Shape 38"/>
          <p:cNvSpPr txBox="1">
            <a:spLocks/>
          </p:cNvSpPr>
          <p:nvPr/>
        </p:nvSpPr>
        <p:spPr>
          <a:xfrm>
            <a:off x="465093" y="1142936"/>
            <a:ext cx="11665296" cy="702097"/>
          </a:xfrm>
          <a:prstGeom prst="rect">
            <a:avLst/>
          </a:prstGeom>
        </p:spPr>
        <p:txBody>
          <a:bodyPr anchor="t">
            <a:normAutofit fontScale="25000" lnSpcReduction="20000"/>
          </a:bodyPr>
          <a:lstStyle>
            <a:lvl1pPr algn="l" defTabSz="584200" eaLnBrk="1" hangingPunct="1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  <a:lvl2pPr indent="2286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50000"/>
              </a:lnSpc>
            </a:pPr>
            <a:r>
              <a:rPr lang="pl-PL" sz="11200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Rodzaje ubezpieczeń</a:t>
            </a:r>
            <a:endParaRPr lang="pl-PL" sz="11200" b="1" dirty="0">
              <a:solidFill>
                <a:schemeClr val="tx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342900" indent="-342900" defTabSz="9144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l-PL" sz="3600" dirty="0" smtClean="0">
                <a:latin typeface="+mn-lt"/>
              </a:rPr>
              <a:t/>
            </a:r>
            <a:br>
              <a:rPr lang="pl-PL" sz="3600" dirty="0" smtClean="0">
                <a:latin typeface="+mn-lt"/>
              </a:rPr>
            </a:br>
            <a:endParaRPr lang="pl-PL" sz="3600" kern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021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525736" y="2068488"/>
            <a:ext cx="11809312" cy="6408712"/>
          </a:xfrm>
        </p:spPr>
        <p:txBody>
          <a:bodyPr/>
          <a:lstStyle/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pl-PL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pl-PL" sz="2800" dirty="0"/>
          </a:p>
          <a:p>
            <a:pPr algn="just">
              <a:lnSpc>
                <a:spcPct val="150000"/>
              </a:lnSpc>
            </a:pPr>
            <a:endParaRPr lang="pl-PL" sz="28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4"/>
          </p:nvPr>
        </p:nvSpPr>
        <p:spPr>
          <a:xfrm>
            <a:off x="3118024" y="0"/>
            <a:ext cx="7992888" cy="936104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pl-PL" sz="26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Ubezpieczenia społeczne cudzoziemców</a:t>
            </a:r>
          </a:p>
        </p:txBody>
      </p:sp>
      <p:sp>
        <p:nvSpPr>
          <p:cNvPr id="5" name="Shape 42"/>
          <p:cNvSpPr/>
          <p:nvPr/>
        </p:nvSpPr>
        <p:spPr>
          <a:xfrm>
            <a:off x="496258" y="2080053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7" name="Shape 38"/>
          <p:cNvSpPr txBox="1">
            <a:spLocks/>
          </p:cNvSpPr>
          <p:nvPr/>
        </p:nvSpPr>
        <p:spPr>
          <a:xfrm>
            <a:off x="465093" y="1142936"/>
            <a:ext cx="11665296" cy="702097"/>
          </a:xfrm>
          <a:prstGeom prst="rect">
            <a:avLst/>
          </a:prstGeom>
        </p:spPr>
        <p:txBody>
          <a:bodyPr anchor="t">
            <a:normAutofit fontScale="25000" lnSpcReduction="20000"/>
          </a:bodyPr>
          <a:lstStyle>
            <a:lvl1pPr algn="l" defTabSz="584200" eaLnBrk="1" hangingPunct="1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  <a:lvl2pPr indent="2286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50000"/>
              </a:lnSpc>
            </a:pPr>
            <a:r>
              <a:rPr lang="pl-PL" sz="11200" b="1" dirty="0">
                <a:latin typeface="Lato-Regular"/>
                <a:cs typeface="Times New Roman" panose="02020603050405020304" pitchFamily="18" charset="0"/>
              </a:rPr>
              <a:t>Korzyści z ubezpieczeń społecznych </a:t>
            </a:r>
            <a:r>
              <a:rPr lang="pl-PL" sz="3600" dirty="0" smtClean="0">
                <a:latin typeface="+mn-lt"/>
              </a:rPr>
              <a:t/>
            </a:r>
            <a:br>
              <a:rPr lang="pl-PL" sz="3600" dirty="0" smtClean="0">
                <a:latin typeface="+mn-lt"/>
              </a:rPr>
            </a:br>
            <a:endParaRPr lang="pl-PL" sz="3600" kern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320194" y="2860576"/>
            <a:ext cx="10006741" cy="39805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400" dirty="0" smtClean="0">
                <a:solidFill>
                  <a:schemeClr val="tx2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Ubezpieczenia </a:t>
            </a:r>
            <a:r>
              <a:rPr lang="pl-PL" sz="2400" dirty="0">
                <a:solidFill>
                  <a:schemeClr val="tx2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społeczne są podstawowym filarem zabezpieczenia społecznego, gwarantującym zapewnienie bezpieczeństwa socjalnego osobom, które z powodu różnych zdarzeń losowych (np. choroba, kalectwo, ciąża, starość) nie mogą utrzymać się z własnej pracy. </a:t>
            </a:r>
          </a:p>
          <a:p>
            <a:pPr algn="just">
              <a:lnSpc>
                <a:spcPct val="150000"/>
              </a:lnSpc>
            </a:pPr>
            <a:endParaRPr lang="pl-PL" sz="2400" dirty="0">
              <a:solidFill>
                <a:schemeClr val="tx2"/>
              </a:solidFill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l-PL" sz="2400" dirty="0">
                <a:solidFill>
                  <a:schemeClr val="tx2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Wypłaty świadczeń z ubezpieczeń mogą mieć charakter krótkoterminowy, długoterminowy lub dożywotni.</a:t>
            </a:r>
          </a:p>
        </p:txBody>
      </p:sp>
    </p:spTree>
    <p:extLst>
      <p:ext uri="{BB962C8B-B14F-4D97-AF65-F5344CB8AC3E}">
        <p14:creationId xmlns:p14="http://schemas.microsoft.com/office/powerpoint/2010/main" val="412974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525736" y="2068488"/>
            <a:ext cx="11809312" cy="6408712"/>
          </a:xfrm>
        </p:spPr>
        <p:txBody>
          <a:bodyPr/>
          <a:lstStyle/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pl-PL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pl-PL" sz="2800" dirty="0"/>
          </a:p>
          <a:p>
            <a:pPr algn="just">
              <a:lnSpc>
                <a:spcPct val="150000"/>
              </a:lnSpc>
            </a:pPr>
            <a:endParaRPr lang="pl-PL" sz="28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4"/>
          </p:nvPr>
        </p:nvSpPr>
        <p:spPr>
          <a:xfrm>
            <a:off x="3118024" y="0"/>
            <a:ext cx="7992888" cy="936104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pl-PL" sz="26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Ubezpieczenia społeczne cudzoziemców</a:t>
            </a:r>
          </a:p>
        </p:txBody>
      </p:sp>
      <p:sp>
        <p:nvSpPr>
          <p:cNvPr id="5" name="Shape 42"/>
          <p:cNvSpPr/>
          <p:nvPr/>
        </p:nvSpPr>
        <p:spPr>
          <a:xfrm>
            <a:off x="496258" y="2080053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7" name="Shape 38"/>
          <p:cNvSpPr txBox="1">
            <a:spLocks/>
          </p:cNvSpPr>
          <p:nvPr/>
        </p:nvSpPr>
        <p:spPr>
          <a:xfrm>
            <a:off x="432453" y="1142935"/>
            <a:ext cx="11665296" cy="702097"/>
          </a:xfrm>
          <a:prstGeom prst="rect">
            <a:avLst/>
          </a:prstGeom>
        </p:spPr>
        <p:txBody>
          <a:bodyPr anchor="t">
            <a:normAutofit fontScale="25000" lnSpcReduction="20000"/>
          </a:bodyPr>
          <a:lstStyle>
            <a:lvl1pPr algn="l" defTabSz="584200" eaLnBrk="1" hangingPunct="1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  <a:lvl2pPr indent="2286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50000"/>
              </a:lnSpc>
            </a:pPr>
            <a:r>
              <a:rPr lang="pl-PL" sz="11200" b="1" dirty="0">
                <a:latin typeface="Lato-Regular"/>
                <a:cs typeface="Times New Roman" panose="02020603050405020304" pitchFamily="18" charset="0"/>
              </a:rPr>
              <a:t>Korzyści z ubezpieczeń społecznych </a:t>
            </a:r>
            <a:r>
              <a:rPr lang="pl-PL" sz="3600" dirty="0" smtClean="0">
                <a:latin typeface="+mn-lt"/>
              </a:rPr>
              <a:t/>
            </a:r>
            <a:br>
              <a:rPr lang="pl-PL" sz="3600" dirty="0" smtClean="0">
                <a:latin typeface="+mn-lt"/>
              </a:rPr>
            </a:br>
            <a:endParaRPr lang="pl-PL" sz="3600" kern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131258" y="2349061"/>
            <a:ext cx="10267686" cy="59195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pl-PL" sz="1800" u="sng" dirty="0" smtClean="0">
                <a:solidFill>
                  <a:schemeClr val="tx2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Świadczenia </a:t>
            </a:r>
            <a:r>
              <a:rPr lang="pl-PL" sz="1800" u="sng" dirty="0">
                <a:solidFill>
                  <a:schemeClr val="tx2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z tytułu ubezpieczenia chorobowego:</a:t>
            </a:r>
            <a:endParaRPr lang="pl-PL" sz="1800" dirty="0">
              <a:solidFill>
                <a:schemeClr val="tx2"/>
              </a:solidFill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800" b="1" dirty="0">
                <a:solidFill>
                  <a:schemeClr val="tx2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zasiłek chorobowy</a:t>
            </a:r>
            <a:r>
              <a:rPr lang="pl-PL" sz="1800" dirty="0">
                <a:solidFill>
                  <a:schemeClr val="tx2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pl-PL" sz="1800" b="1" dirty="0">
                <a:solidFill>
                  <a:schemeClr val="tx2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- </a:t>
            </a:r>
            <a:r>
              <a:rPr lang="pl-PL" sz="1800" dirty="0">
                <a:solidFill>
                  <a:schemeClr val="tx2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w razie niezdolności do pracy z powodu choroby</a:t>
            </a: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800" b="1" dirty="0">
                <a:solidFill>
                  <a:schemeClr val="tx2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zasiłek macierzyński</a:t>
            </a:r>
            <a:r>
              <a:rPr lang="pl-PL" sz="1800" dirty="0">
                <a:solidFill>
                  <a:schemeClr val="tx2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pl-PL" sz="1800" b="1" dirty="0">
                <a:solidFill>
                  <a:schemeClr val="tx2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- </a:t>
            </a:r>
            <a:r>
              <a:rPr lang="pl-PL" sz="1800" dirty="0">
                <a:solidFill>
                  <a:schemeClr val="tx2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w związku z urodzeniem dziecka albo przyjęciem na wychowanie dziecka </a:t>
            </a:r>
            <a:r>
              <a:rPr lang="pl-PL" sz="1800" dirty="0" smtClean="0">
                <a:solidFill>
                  <a:schemeClr val="tx2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/>
            </a:r>
            <a:br>
              <a:rPr lang="pl-PL" sz="1800" dirty="0" smtClean="0">
                <a:solidFill>
                  <a:schemeClr val="tx2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pl-PL" sz="1800" dirty="0" smtClean="0">
                <a:solidFill>
                  <a:schemeClr val="tx2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w </a:t>
            </a:r>
            <a:r>
              <a:rPr lang="pl-PL" sz="1800" dirty="0">
                <a:solidFill>
                  <a:schemeClr val="tx2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wieku do 7 roku życia (w przypadku dziecka, wobec którego podjęto decyzję o odroczeniu obowiązku szkolnego - w wieku do 10 roku życia)</a:t>
            </a: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800" b="1" dirty="0">
                <a:solidFill>
                  <a:schemeClr val="tx2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zasiłek opiekuńczy</a:t>
            </a:r>
            <a:r>
              <a:rPr lang="pl-PL" sz="1800" dirty="0">
                <a:solidFill>
                  <a:schemeClr val="tx2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pl-PL" sz="1800" b="1" dirty="0">
                <a:solidFill>
                  <a:schemeClr val="tx2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-</a:t>
            </a:r>
            <a:r>
              <a:rPr lang="pl-PL" sz="1800" dirty="0">
                <a:solidFill>
                  <a:schemeClr val="tx2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 w związku z koniecznością sprawowania opieki nad chorym dzieckiem, chorym innym członkiem rodziny albo zdrowym dzieckiem do lat 8 w określonych ustawowo przypadkach</a:t>
            </a: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800" b="1" dirty="0">
                <a:solidFill>
                  <a:schemeClr val="tx2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zasiłek wyrównawczy -</a:t>
            </a:r>
            <a:r>
              <a:rPr lang="pl-PL" sz="1800" dirty="0">
                <a:solidFill>
                  <a:schemeClr val="tx2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 jeżeli wynagrodzenie pracownika uległo obniżeniu wskutek poddania się rehabilitacji zawodowej w celu adaptacji lub przyuczenia do określonej pracy</a:t>
            </a: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800" b="1" dirty="0">
                <a:solidFill>
                  <a:schemeClr val="tx2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świadczenie rehabilitacyjne - </a:t>
            </a:r>
            <a:r>
              <a:rPr lang="pl-PL" sz="1800" dirty="0">
                <a:solidFill>
                  <a:schemeClr val="tx2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jeśli po wyczerpaniu okresu pobierania zasiłku chorobowego ubezpieczony jest nadal  niezdolny do pracy z powodu choroby, a dalsze leczenie lub rehabilitacja lecznicza rokują odzyskanie zdolności do pracy</a:t>
            </a:r>
          </a:p>
          <a:p>
            <a:pPr algn="just">
              <a:lnSpc>
                <a:spcPct val="150000"/>
              </a:lnSpc>
            </a:pPr>
            <a:endParaRPr lang="pl-PL" sz="2000" dirty="0">
              <a:solidFill>
                <a:schemeClr val="accent1">
                  <a:lumMod val="50000"/>
                </a:schemeClr>
              </a:solidFill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14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525736" y="2068488"/>
            <a:ext cx="11809312" cy="6408712"/>
          </a:xfrm>
        </p:spPr>
        <p:txBody>
          <a:bodyPr/>
          <a:lstStyle/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pl-PL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pl-PL" sz="2800" dirty="0"/>
          </a:p>
          <a:p>
            <a:pPr algn="just">
              <a:lnSpc>
                <a:spcPct val="150000"/>
              </a:lnSpc>
            </a:pPr>
            <a:endParaRPr lang="pl-PL" sz="28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4"/>
          </p:nvPr>
        </p:nvSpPr>
        <p:spPr>
          <a:xfrm>
            <a:off x="3118024" y="0"/>
            <a:ext cx="7992888" cy="936104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pl-PL" sz="26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Ubezpieczenia społeczne cudzoziemców</a:t>
            </a:r>
          </a:p>
        </p:txBody>
      </p:sp>
      <p:sp>
        <p:nvSpPr>
          <p:cNvPr id="5" name="Shape 42"/>
          <p:cNvSpPr/>
          <p:nvPr/>
        </p:nvSpPr>
        <p:spPr>
          <a:xfrm>
            <a:off x="496258" y="2080053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7" name="Shape 38"/>
          <p:cNvSpPr txBox="1">
            <a:spLocks/>
          </p:cNvSpPr>
          <p:nvPr/>
        </p:nvSpPr>
        <p:spPr>
          <a:xfrm>
            <a:off x="465093" y="1142936"/>
            <a:ext cx="11665296" cy="702097"/>
          </a:xfrm>
          <a:prstGeom prst="rect">
            <a:avLst/>
          </a:prstGeom>
        </p:spPr>
        <p:txBody>
          <a:bodyPr anchor="t">
            <a:normAutofit fontScale="25000" lnSpcReduction="20000"/>
          </a:bodyPr>
          <a:lstStyle>
            <a:lvl1pPr algn="l" defTabSz="584200" eaLnBrk="1" hangingPunct="1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  <a:lvl2pPr indent="2286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50000"/>
              </a:lnSpc>
            </a:pPr>
            <a:r>
              <a:rPr lang="pl-PL" sz="11200" b="1" dirty="0">
                <a:latin typeface="Lato-Regular"/>
                <a:cs typeface="Times New Roman" panose="02020603050405020304" pitchFamily="18" charset="0"/>
              </a:rPr>
              <a:t>Korzyści z ubezpieczeń społecznych </a:t>
            </a:r>
            <a:r>
              <a:rPr lang="pl-PL" sz="3600" dirty="0" smtClean="0">
                <a:latin typeface="+mn-lt"/>
              </a:rPr>
              <a:t/>
            </a:r>
            <a:br>
              <a:rPr lang="pl-PL" sz="3600" dirty="0" smtClean="0">
                <a:latin typeface="+mn-lt"/>
              </a:rPr>
            </a:br>
            <a:endParaRPr lang="pl-PL" sz="3600" kern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313419" y="2764559"/>
            <a:ext cx="9966817" cy="50885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pl-PL" sz="1800" u="sng" dirty="0">
                <a:solidFill>
                  <a:schemeClr val="tx2"/>
                </a:solidFill>
                <a:latin typeface="Lato-Regular"/>
                <a:ea typeface="Lato Light" panose="020F0502020204030203" pitchFamily="34" charset="0"/>
                <a:cs typeface="Lato Light" panose="020F0502020204030203" pitchFamily="34" charset="0"/>
              </a:rPr>
              <a:t>Świadczenia z tytułu ubezpieczenia wypadkowego:</a:t>
            </a:r>
            <a:endParaRPr lang="pl-PL" sz="1800" dirty="0">
              <a:solidFill>
                <a:schemeClr val="tx2"/>
              </a:solidFill>
              <a:latin typeface="Lato-Regular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800" b="1" dirty="0">
                <a:solidFill>
                  <a:schemeClr val="tx2"/>
                </a:solidFill>
                <a:latin typeface="Lato-Regular"/>
                <a:ea typeface="Lato Light" panose="020F0502020204030203" pitchFamily="34" charset="0"/>
                <a:cs typeface="Lato Light" panose="020F0502020204030203" pitchFamily="34" charset="0"/>
              </a:rPr>
              <a:t>zasiłek chorobowy i świadczenie rehabilitacyjne, renty wypadkowe i dodatki do tych rent</a:t>
            </a:r>
            <a:r>
              <a:rPr lang="pl-PL" sz="1800" dirty="0">
                <a:solidFill>
                  <a:schemeClr val="tx2"/>
                </a:solidFill>
                <a:latin typeface="Lato-Regular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pl-PL" sz="1800" b="1" dirty="0">
                <a:solidFill>
                  <a:schemeClr val="tx2"/>
                </a:solidFill>
                <a:latin typeface="Lato-Regular"/>
                <a:ea typeface="Lato Light" panose="020F0502020204030203" pitchFamily="34" charset="0"/>
                <a:cs typeface="Lato Light" panose="020F0502020204030203" pitchFamily="34" charset="0"/>
              </a:rPr>
              <a:t>- </a:t>
            </a:r>
            <a:r>
              <a:rPr lang="pl-PL" sz="1800" dirty="0">
                <a:solidFill>
                  <a:schemeClr val="tx2"/>
                </a:solidFill>
                <a:latin typeface="Lato-Regular"/>
                <a:ea typeface="Lato Light" panose="020F0502020204030203" pitchFamily="34" charset="0"/>
                <a:cs typeface="Lato Light" panose="020F0502020204030203" pitchFamily="34" charset="0"/>
              </a:rPr>
              <a:t>jeżeli niezdolność do pracy spowodował wypadek przy pracy albo choroba zawodowa</a:t>
            </a: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800" b="1" dirty="0">
                <a:solidFill>
                  <a:schemeClr val="tx2"/>
                </a:solidFill>
                <a:latin typeface="Lato-Regular"/>
                <a:ea typeface="Lato Light" panose="020F0502020204030203" pitchFamily="34" charset="0"/>
                <a:cs typeface="Lato Light" panose="020F0502020204030203" pitchFamily="34" charset="0"/>
              </a:rPr>
              <a:t>zasiłek wyrównawczy</a:t>
            </a:r>
            <a:r>
              <a:rPr lang="pl-PL" sz="1800" dirty="0">
                <a:solidFill>
                  <a:schemeClr val="tx2"/>
                </a:solidFill>
                <a:latin typeface="Lato-Regular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pl-PL" sz="1800" b="1" dirty="0">
                <a:solidFill>
                  <a:schemeClr val="tx2"/>
                </a:solidFill>
                <a:latin typeface="Lato-Regular"/>
                <a:ea typeface="Lato Light" panose="020F0502020204030203" pitchFamily="34" charset="0"/>
                <a:cs typeface="Lato Light" panose="020F0502020204030203" pitchFamily="34" charset="0"/>
              </a:rPr>
              <a:t>-</a:t>
            </a:r>
            <a:r>
              <a:rPr lang="pl-PL" sz="1800" dirty="0">
                <a:solidFill>
                  <a:schemeClr val="tx2"/>
                </a:solidFill>
                <a:latin typeface="Lato-Regular"/>
                <a:ea typeface="Lato Light" panose="020F0502020204030203" pitchFamily="34" charset="0"/>
                <a:cs typeface="Lato Light" panose="020F0502020204030203" pitchFamily="34" charset="0"/>
              </a:rPr>
              <a:t> jeśli wynagrodzenie pracownika obniżono w związku z wypadkiem przy pracy albo chorobą zawodową</a:t>
            </a:r>
          </a:p>
          <a:p>
            <a:pPr lvl="0" algn="l">
              <a:lnSpc>
                <a:spcPct val="150000"/>
              </a:lnSpc>
            </a:pPr>
            <a:endParaRPr lang="pl-PL" sz="1800" u="sng" dirty="0">
              <a:solidFill>
                <a:schemeClr val="tx2"/>
              </a:solidFill>
              <a:latin typeface="Lato-Regular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lvl="0" algn="l">
              <a:lnSpc>
                <a:spcPct val="150000"/>
              </a:lnSpc>
            </a:pPr>
            <a:r>
              <a:rPr lang="pl-PL" sz="1800" u="sng" dirty="0">
                <a:solidFill>
                  <a:schemeClr val="tx2"/>
                </a:solidFill>
                <a:latin typeface="Lato-Regular"/>
                <a:ea typeface="Lato Light" panose="020F0502020204030203" pitchFamily="34" charset="0"/>
                <a:cs typeface="Lato Light" panose="020F0502020204030203" pitchFamily="34" charset="0"/>
              </a:rPr>
              <a:t>Świadczenia z tytułu ubezpieczenia rentowego:</a:t>
            </a:r>
            <a:endParaRPr lang="pl-PL" sz="1800" dirty="0">
              <a:solidFill>
                <a:schemeClr val="tx2"/>
              </a:solidFill>
              <a:latin typeface="Lato-Regular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800" b="1" dirty="0">
                <a:solidFill>
                  <a:schemeClr val="tx2"/>
                </a:solidFill>
                <a:latin typeface="Lato-Regular"/>
                <a:ea typeface="Lato Light" panose="020F0502020204030203" pitchFamily="34" charset="0"/>
                <a:cs typeface="Lato Light" panose="020F0502020204030203" pitchFamily="34" charset="0"/>
              </a:rPr>
              <a:t>świadczenia z tytułu niezdolności do pracy -</a:t>
            </a:r>
            <a:r>
              <a:rPr lang="pl-PL" sz="1800" dirty="0">
                <a:solidFill>
                  <a:schemeClr val="tx2"/>
                </a:solidFill>
                <a:latin typeface="Lato-Regular"/>
                <a:ea typeface="Lato Light" panose="020F0502020204030203" pitchFamily="34" charset="0"/>
                <a:cs typeface="Lato Light" panose="020F0502020204030203" pitchFamily="34" charset="0"/>
              </a:rPr>
              <a:t> m.in. renty z tytułu niezdolności do pracy, renty szkoleniowe, renty rodzinne, dodatki do rent rodzinnych dla sierot zupełnych, dodatki pielęgnacyjne oraz zasiłki pogrzebowe</a:t>
            </a: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800" b="1" dirty="0">
                <a:solidFill>
                  <a:schemeClr val="tx2"/>
                </a:solidFill>
                <a:latin typeface="Lato-Regular"/>
                <a:ea typeface="Lato Light" panose="020F0502020204030203" pitchFamily="34" charset="0"/>
                <a:cs typeface="Lato Light" panose="020F0502020204030203" pitchFamily="34" charset="0"/>
              </a:rPr>
              <a:t>zasiłek pogrzebowy</a:t>
            </a:r>
            <a:r>
              <a:rPr lang="pl-PL" sz="1800" dirty="0">
                <a:solidFill>
                  <a:schemeClr val="tx2"/>
                </a:solidFill>
                <a:latin typeface="Lato-Regular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pl-PL" sz="1800" b="1" dirty="0">
                <a:solidFill>
                  <a:schemeClr val="tx2"/>
                </a:solidFill>
                <a:latin typeface="Lato-Regular"/>
                <a:ea typeface="Lato Light" panose="020F0502020204030203" pitchFamily="34" charset="0"/>
                <a:cs typeface="Lato Light" panose="020F0502020204030203" pitchFamily="34" charset="0"/>
              </a:rPr>
              <a:t>-</a:t>
            </a:r>
            <a:r>
              <a:rPr lang="pl-PL" sz="1800" dirty="0">
                <a:solidFill>
                  <a:schemeClr val="tx2"/>
                </a:solidFill>
                <a:latin typeface="Lato-Regular"/>
                <a:ea typeface="Lato Light" panose="020F0502020204030203" pitchFamily="34" charset="0"/>
                <a:cs typeface="Lato Light" panose="020F0502020204030203" pitchFamily="34" charset="0"/>
              </a:rPr>
              <a:t> przysługuje po śmierci ubezpieczonego, emeryta, rencisty; ma do niego prawo osoba lub instytucja, która zapłaciła za </a:t>
            </a:r>
            <a:r>
              <a:rPr lang="pl-PL" sz="1800" dirty="0" smtClean="0">
                <a:solidFill>
                  <a:schemeClr val="tx2"/>
                </a:solidFill>
                <a:latin typeface="Lato-Regular"/>
                <a:ea typeface="Lato Light" panose="020F0502020204030203" pitchFamily="34" charset="0"/>
                <a:cs typeface="Lato Light" panose="020F0502020204030203" pitchFamily="34" charset="0"/>
              </a:rPr>
              <a:t>pogrzeb</a:t>
            </a:r>
            <a:endParaRPr lang="pl-PL" sz="2800" dirty="0">
              <a:solidFill>
                <a:schemeClr val="tx2"/>
              </a:solidFill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63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szablon prezentacji ZUS">
  <a:themeElements>
    <a:clrScheme name="ZUS">
      <a:dk1>
        <a:srgbClr val="003D6E"/>
      </a:dk1>
      <a:lt1>
        <a:srgbClr val="FFFFFF"/>
      </a:lt1>
      <a:dk2>
        <a:srgbClr val="000000"/>
      </a:dk2>
      <a:lt2>
        <a:srgbClr val="FFFFFF"/>
      </a:lt2>
      <a:accent1>
        <a:srgbClr val="00993F"/>
      </a:accent1>
      <a:accent2>
        <a:srgbClr val="BEC3CE"/>
      </a:accent2>
      <a:accent3>
        <a:srgbClr val="E1B34F"/>
      </a:accent3>
      <a:accent4>
        <a:srgbClr val="3F84D2"/>
      </a:accent4>
      <a:accent5>
        <a:srgbClr val="F05E5E"/>
      </a:accent5>
      <a:accent6>
        <a:srgbClr val="773F9B"/>
      </a:accent6>
      <a:hlink>
        <a:srgbClr val="0000FF"/>
      </a:hlink>
      <a:folHlink>
        <a:srgbClr val="FF00FF"/>
      </a:folHlink>
    </a:clrScheme>
    <a:fontScheme name="ZUS">
      <a:majorFont>
        <a:latin typeface="Lato Bold"/>
        <a:ea typeface="Helvetica Light"/>
        <a:cs typeface="Helvetica Light"/>
      </a:majorFont>
      <a:minorFont>
        <a:latin typeface="Lato"/>
        <a:ea typeface="Helvetica Light"/>
        <a:cs typeface="Helvetica Light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szablon prezentacji ZUS</Template>
  <TotalTime>5244</TotalTime>
  <Words>788</Words>
  <Application>Microsoft Office PowerPoint</Application>
  <PresentationFormat>Niestandardowy</PresentationFormat>
  <Paragraphs>209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33" baseType="lpstr">
      <vt:lpstr>Arial</vt:lpstr>
      <vt:lpstr>Wingdings</vt:lpstr>
      <vt:lpstr>Lato Black</vt:lpstr>
      <vt:lpstr>Helvetica Light</vt:lpstr>
      <vt:lpstr>Lato</vt:lpstr>
      <vt:lpstr>Lato-Regular</vt:lpstr>
      <vt:lpstr>Calibri</vt:lpstr>
      <vt:lpstr>Lato Bold</vt:lpstr>
      <vt:lpstr>Lato Light</vt:lpstr>
      <vt:lpstr>Helvetica Neue</vt:lpstr>
      <vt:lpstr>Times New Roman</vt:lpstr>
      <vt:lpstr>szablon prezentacji ZUS</vt:lpstr>
      <vt:lpstr>Ubezpieczenia społeczne cudzoziemców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ZUS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emerytalny  i deficyt FUS</dc:title>
  <dc:creator>Stefanowska, Karolina</dc:creator>
  <cp:lastModifiedBy>Starzewska, Jolanta</cp:lastModifiedBy>
  <cp:revision>388</cp:revision>
  <cp:lastPrinted>2018-04-11T09:41:08Z</cp:lastPrinted>
  <dcterms:created xsi:type="dcterms:W3CDTF">2016-03-11T13:23:52Z</dcterms:created>
  <dcterms:modified xsi:type="dcterms:W3CDTF">2018-04-12T08:07:59Z</dcterms:modified>
</cp:coreProperties>
</file>